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28" r:id="rId2"/>
    <p:sldId id="362" r:id="rId3"/>
    <p:sldId id="343" r:id="rId4"/>
    <p:sldId id="332" r:id="rId5"/>
    <p:sldId id="346" r:id="rId6"/>
    <p:sldId id="348" r:id="rId7"/>
    <p:sldId id="359" r:id="rId8"/>
    <p:sldId id="360" r:id="rId9"/>
    <p:sldId id="31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303C8C6-C141-41F7-BDE8-CF822926F7FA}" v="5" dt="2026-02-04T10:59:59.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22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CDA9BF-F0C1-410C-BD57-C3B1FCD248B8}" type="datetimeFigureOut">
              <a:rPr lang="en-GB" smtClean="0"/>
              <a:t>04/02/2026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F18EC-6949-48D7-B1D3-1C8CFF981274}" type="slidenum">
              <a:rPr lang="en-GB" smtClean="0"/>
              <a:t>‹#›</a:t>
            </a:fld>
            <a:endParaRPr lang="en-GB"/>
          </a:p>
        </p:txBody>
      </p:sp>
    </p:spTree>
    <p:extLst>
      <p:ext uri="{BB962C8B-B14F-4D97-AF65-F5344CB8AC3E}">
        <p14:creationId xmlns:p14="http://schemas.microsoft.com/office/powerpoint/2010/main" val="2845500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9026B8-7E82-9D49-3963-0728645FDD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48B35E-19A3-BC50-1EEC-FACAA6D641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ADFB5E-8E56-583E-4F24-43557491F3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285BAF-6B4A-0D69-E740-5FDF0F58E342}"/>
              </a:ext>
            </a:extLst>
          </p:cNvPr>
          <p:cNvSpPr>
            <a:spLocks noGrp="1"/>
          </p:cNvSpPr>
          <p:nvPr>
            <p:ph type="sldNum" sz="quarter" idx="10"/>
          </p:nvPr>
        </p:nvSpPr>
        <p:spPr/>
        <p:txBody>
          <a:bodyPr/>
          <a:lstStyle/>
          <a:p>
            <a:fld id="{07774E82-DAB0-DC40-8097-812B61D3C793}" type="slidenum">
              <a:rPr lang="en-US" smtClean="0"/>
              <a:t>1</a:t>
            </a:fld>
            <a:endParaRPr lang="en-US"/>
          </a:p>
        </p:txBody>
      </p:sp>
    </p:spTree>
    <p:extLst>
      <p:ext uri="{BB962C8B-B14F-4D97-AF65-F5344CB8AC3E}">
        <p14:creationId xmlns:p14="http://schemas.microsoft.com/office/powerpoint/2010/main" val="377190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07774E82-DAB0-DC40-8097-812B61D3C793}" type="slidenum">
              <a:rPr lang="en-US" smtClean="0"/>
              <a:t>3</a:t>
            </a:fld>
            <a:endParaRPr lang="en-US"/>
          </a:p>
        </p:txBody>
      </p:sp>
    </p:spTree>
    <p:extLst>
      <p:ext uri="{BB962C8B-B14F-4D97-AF65-F5344CB8AC3E}">
        <p14:creationId xmlns:p14="http://schemas.microsoft.com/office/powerpoint/2010/main" val="2677186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992AD-BFA9-41BC-B612-4DBC96C14C5B}"/>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BE09596D-EB0D-4DE8-B827-9D397C0908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D1B89E4A-457B-4827-B55E-FEA83B467958}"/>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5" name="Footer Placeholder 4">
            <a:extLst>
              <a:ext uri="{FF2B5EF4-FFF2-40B4-BE49-F238E27FC236}">
                <a16:creationId xmlns:a16="http://schemas.microsoft.com/office/drawing/2014/main" id="{32D9F9BF-8589-44BE-9E42-9D558FCB67E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7551326-8EED-4738-8548-2AE8F6831E71}"/>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3368536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D03F3-8237-4426-A144-5D45B88AD357}"/>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04279114-7F04-4BF8-8E7F-05B6B17FB01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B8EA154A-BF28-4131-B315-AD8C8821B65D}"/>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5" name="Footer Placeholder 4">
            <a:extLst>
              <a:ext uri="{FF2B5EF4-FFF2-40B4-BE49-F238E27FC236}">
                <a16:creationId xmlns:a16="http://schemas.microsoft.com/office/drawing/2014/main" id="{EF53809F-389E-4979-BDED-35C937026ED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82EAA1A-9000-40FB-8D86-66C810525A65}"/>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1936090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EC9260A-DC81-44C4-8F09-B79B03EE181D}"/>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FA8B8DE4-0BCD-45D4-A465-8F81FC27AE0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8B38340-25FD-4525-8282-B92DA003B993}"/>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5" name="Footer Placeholder 4">
            <a:extLst>
              <a:ext uri="{FF2B5EF4-FFF2-40B4-BE49-F238E27FC236}">
                <a16:creationId xmlns:a16="http://schemas.microsoft.com/office/drawing/2014/main" id="{41D1D055-2408-4206-B02B-B03AA724EE0B}"/>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35D7B6F-64FC-4281-90E1-DE959E4CC0A1}"/>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39512522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9666E-E248-4F74-A1AE-0FB0F42E0EA6}"/>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B0014BDC-17E6-4515-99F2-38194BDF516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17AF3425-FAAE-4D6D-B29A-08950EF4D9B6}"/>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5" name="Footer Placeholder 4">
            <a:extLst>
              <a:ext uri="{FF2B5EF4-FFF2-40B4-BE49-F238E27FC236}">
                <a16:creationId xmlns:a16="http://schemas.microsoft.com/office/drawing/2014/main" id="{B60D0E8A-3D6D-4CB1-8C2F-84702D0A8D6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340DEB4-4BE1-44DE-8F8B-0089647075CE}"/>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2658628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A65FE8-9C01-45EF-BB31-B174018FDD5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7CD1FC64-9F67-49FC-A991-148A2B99BB7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77B8BA-B6C9-4D3B-81D2-26BC21B7ED5A}"/>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5" name="Footer Placeholder 4">
            <a:extLst>
              <a:ext uri="{FF2B5EF4-FFF2-40B4-BE49-F238E27FC236}">
                <a16:creationId xmlns:a16="http://schemas.microsoft.com/office/drawing/2014/main" id="{5251C754-2515-482E-92C1-71B038C4D4F1}"/>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1B89FF5-E6AD-457D-8E03-5FAC86405503}"/>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4140139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F781-9925-4FF4-B086-475F7DFF56E5}"/>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012BBB29-FC42-46E0-AF54-C7D40298DE7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F1A6D040-674F-41D6-9BFF-A88EED56B42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D8FCD60D-24D5-4E4D-A0E1-0C06FCC47193}"/>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6" name="Footer Placeholder 5">
            <a:extLst>
              <a:ext uri="{FF2B5EF4-FFF2-40B4-BE49-F238E27FC236}">
                <a16:creationId xmlns:a16="http://schemas.microsoft.com/office/drawing/2014/main" id="{97C59192-547F-490B-9A82-A654414D983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1051177-5320-4242-9C22-301D6BCB8784}"/>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333992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780F3D-0786-4FBC-8DB3-1972574CAC09}"/>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155D33BB-4175-4A7E-BFFC-32C084B204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0D3BFA7-F2E7-4B1A-A82C-B3D1498E8F4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99A4F6F7-7F5C-4917-8C9D-CC24909A2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E936774-CB06-4D04-9DA3-77428BFBBD0B}"/>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9F5C9A60-F468-4A55-8355-6B7033132358}"/>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8" name="Footer Placeholder 7">
            <a:extLst>
              <a:ext uri="{FF2B5EF4-FFF2-40B4-BE49-F238E27FC236}">
                <a16:creationId xmlns:a16="http://schemas.microsoft.com/office/drawing/2014/main" id="{E44B35A8-FD11-42FD-9A8F-02F0FCD119E6}"/>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F22CBA3E-F2AF-4DF7-A2B6-D47D22D29770}"/>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914192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2D52C-EE49-4FC2-B5AE-69E780ED957F}"/>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E3F5A975-EFF9-4698-B4D0-0969DD8057C0}"/>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4" name="Footer Placeholder 3">
            <a:extLst>
              <a:ext uri="{FF2B5EF4-FFF2-40B4-BE49-F238E27FC236}">
                <a16:creationId xmlns:a16="http://schemas.microsoft.com/office/drawing/2014/main" id="{5C6A74EE-0DA1-4E37-BDEF-B3B57F6CCB0A}"/>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17754A1E-F680-4973-91EF-8E97360D808E}"/>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1190702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463079D-1C3D-43AB-8D28-242E41AEA388}"/>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3" name="Footer Placeholder 2">
            <a:extLst>
              <a:ext uri="{FF2B5EF4-FFF2-40B4-BE49-F238E27FC236}">
                <a16:creationId xmlns:a16="http://schemas.microsoft.com/office/drawing/2014/main" id="{8B6DF85F-511D-4D1C-845E-54E1A047037A}"/>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23C0F438-3961-4298-BE77-D85056768F0D}"/>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23074736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E03BE5-567A-46A8-87E8-7D08ED01E69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3C91629C-E462-48DD-8836-9297419DF7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AE5C97D4-027C-4DED-9526-B51529B9D7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CE2325A-5834-4C2F-B4C7-6E3D93702F55}"/>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6" name="Footer Placeholder 5">
            <a:extLst>
              <a:ext uri="{FF2B5EF4-FFF2-40B4-BE49-F238E27FC236}">
                <a16:creationId xmlns:a16="http://schemas.microsoft.com/office/drawing/2014/main" id="{03498DB2-8A52-4733-935E-E5AB430661E7}"/>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35E11BE3-DA8F-4B86-9E1B-B65C1B749433}"/>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161022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4D45C-6068-4D14-AF26-752698D191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CE9DE2AA-2F88-420B-B5E5-3FED8E1EEA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157A8081-B8C7-492E-9B4A-733CDA1B2D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889E9F0-6562-48F9-8601-A2D75C83CEE6}"/>
              </a:ext>
            </a:extLst>
          </p:cNvPr>
          <p:cNvSpPr>
            <a:spLocks noGrp="1"/>
          </p:cNvSpPr>
          <p:nvPr>
            <p:ph type="dt" sz="half" idx="10"/>
          </p:nvPr>
        </p:nvSpPr>
        <p:spPr/>
        <p:txBody>
          <a:bodyPr/>
          <a:lstStyle/>
          <a:p>
            <a:fld id="{6D8C9E76-5621-4ECB-A374-AC51C25A7C11}" type="datetimeFigureOut">
              <a:rPr lang="en-GB" smtClean="0"/>
              <a:t>04/02/2026</a:t>
            </a:fld>
            <a:endParaRPr lang="en-GB"/>
          </a:p>
        </p:txBody>
      </p:sp>
      <p:sp>
        <p:nvSpPr>
          <p:cNvPr id="6" name="Footer Placeholder 5">
            <a:extLst>
              <a:ext uri="{FF2B5EF4-FFF2-40B4-BE49-F238E27FC236}">
                <a16:creationId xmlns:a16="http://schemas.microsoft.com/office/drawing/2014/main" id="{BC3CE624-6B13-41F4-9011-3B48147D257C}"/>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7249BB0-AEB4-4313-9214-2DAE4C00D6A5}"/>
              </a:ext>
            </a:extLst>
          </p:cNvPr>
          <p:cNvSpPr>
            <a:spLocks noGrp="1"/>
          </p:cNvSpPr>
          <p:nvPr>
            <p:ph type="sldNum" sz="quarter" idx="12"/>
          </p:nvPr>
        </p:nvSpPr>
        <p:spPr/>
        <p:txBody>
          <a:bodyPr/>
          <a:lstStyle/>
          <a:p>
            <a:fld id="{A4435CC1-AE87-44C9-BF88-20FB8A10A386}" type="slidenum">
              <a:rPr lang="en-GB" smtClean="0"/>
              <a:t>‹#›</a:t>
            </a:fld>
            <a:endParaRPr lang="en-GB"/>
          </a:p>
        </p:txBody>
      </p:sp>
    </p:spTree>
    <p:extLst>
      <p:ext uri="{BB962C8B-B14F-4D97-AF65-F5344CB8AC3E}">
        <p14:creationId xmlns:p14="http://schemas.microsoft.com/office/powerpoint/2010/main" val="18441312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2BA5E3A-2E42-4A45-A973-3A19C40A8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51ABBB50-5B0B-4827-BA2E-20FECD3B16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951650E8-A336-460A-8D96-BB2C77DE465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8C9E76-5621-4ECB-A374-AC51C25A7C11}" type="datetimeFigureOut">
              <a:rPr lang="en-GB" smtClean="0"/>
              <a:t>04/02/2026</a:t>
            </a:fld>
            <a:endParaRPr lang="en-GB"/>
          </a:p>
        </p:txBody>
      </p:sp>
      <p:sp>
        <p:nvSpPr>
          <p:cNvPr id="5" name="Footer Placeholder 4">
            <a:extLst>
              <a:ext uri="{FF2B5EF4-FFF2-40B4-BE49-F238E27FC236}">
                <a16:creationId xmlns:a16="http://schemas.microsoft.com/office/drawing/2014/main" id="{4C23DB75-E6A2-4736-8FB9-9ECE2696DC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546DB711-845A-49CD-A4AB-E7DB4E7373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435CC1-AE87-44C9-BF88-20FB8A10A386}" type="slidenum">
              <a:rPr lang="en-GB" smtClean="0"/>
              <a:t>‹#›</a:t>
            </a:fld>
            <a:endParaRPr lang="en-GB"/>
          </a:p>
        </p:txBody>
      </p:sp>
    </p:spTree>
    <p:extLst>
      <p:ext uri="{BB962C8B-B14F-4D97-AF65-F5344CB8AC3E}">
        <p14:creationId xmlns:p14="http://schemas.microsoft.com/office/powerpoint/2010/main" val="2237929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9.JPG"/><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1B02CD-F9E4-8894-9958-A676BD0EB49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CB6719C-916E-0AC7-729C-29A594BD2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6484" cy="6858000"/>
          </a:xfrm>
          <a:prstGeom prst="rect">
            <a:avLst/>
          </a:prstGeom>
        </p:spPr>
      </p:pic>
      <p:sp>
        <p:nvSpPr>
          <p:cNvPr id="10" name="TextBox 9">
            <a:extLst>
              <a:ext uri="{FF2B5EF4-FFF2-40B4-BE49-F238E27FC236}">
                <a16:creationId xmlns:a16="http://schemas.microsoft.com/office/drawing/2014/main" id="{721798F2-E4CA-5425-6718-E8B6985C2157}"/>
              </a:ext>
            </a:extLst>
          </p:cNvPr>
          <p:cNvSpPr txBox="1"/>
          <p:nvPr/>
        </p:nvSpPr>
        <p:spPr>
          <a:xfrm>
            <a:off x="375332" y="251284"/>
            <a:ext cx="6894148" cy="2308324"/>
          </a:xfrm>
          <a:prstGeom prst="rect">
            <a:avLst/>
          </a:prstGeom>
          <a:noFill/>
        </p:spPr>
        <p:txBody>
          <a:bodyPr wrap="square" lIns="0" tIns="0" rIns="0" bIns="0" rtlCol="0" anchor="t" anchorCtr="0">
            <a:spAutoFit/>
          </a:bodyPr>
          <a:lstStyle/>
          <a:p>
            <a:r>
              <a:rPr lang="en-US" sz="5000" b="1" dirty="0">
                <a:solidFill>
                  <a:schemeClr val="bg1"/>
                </a:solidFill>
                <a:latin typeface="SMG" charset="0"/>
                <a:ea typeface="SMG" charset="0"/>
                <a:cs typeface="SMG" charset="0"/>
              </a:rPr>
              <a:t>LLM EXPERIMENTS WITH THE SCIENCE MUSEUM COLLECTIONS</a:t>
            </a:r>
            <a:endParaRPr lang="en-US" sz="7200" b="1" dirty="0">
              <a:solidFill>
                <a:schemeClr val="bg1"/>
              </a:solidFill>
              <a:latin typeface="SMG" panose="02010603030202060203" pitchFamily="50" charset="0"/>
              <a:ea typeface="SMG" charset="0"/>
              <a:cs typeface="SMG" charset="0"/>
            </a:endParaRPr>
          </a:p>
        </p:txBody>
      </p:sp>
      <p:sp>
        <p:nvSpPr>
          <p:cNvPr id="6" name="TextBox 5">
            <a:extLst>
              <a:ext uri="{FF2B5EF4-FFF2-40B4-BE49-F238E27FC236}">
                <a16:creationId xmlns:a16="http://schemas.microsoft.com/office/drawing/2014/main" id="{53BFCCAD-B9B6-B7C9-7F62-EA599A64CC8C}"/>
              </a:ext>
            </a:extLst>
          </p:cNvPr>
          <p:cNvSpPr txBox="1"/>
          <p:nvPr/>
        </p:nvSpPr>
        <p:spPr>
          <a:xfrm>
            <a:off x="407988" y="3618373"/>
            <a:ext cx="9415273" cy="1538883"/>
          </a:xfrm>
          <a:prstGeom prst="rect">
            <a:avLst/>
          </a:prstGeom>
          <a:noFill/>
        </p:spPr>
        <p:txBody>
          <a:bodyPr wrap="square" lIns="0" tIns="0" rIns="0" bIns="0" rtlCol="0">
            <a:spAutoFit/>
          </a:bodyPr>
          <a:lstStyle/>
          <a:p>
            <a:r>
              <a:rPr lang="en-US" sz="2000" dirty="0">
                <a:solidFill>
                  <a:schemeClr val="bg1"/>
                </a:solidFill>
                <a:latin typeface="SMG Light" charset="0"/>
                <a:ea typeface="SMG Light" charset="0"/>
                <a:cs typeface="SMG Light" charset="0"/>
              </a:rPr>
              <a:t>DANIEL BELTEKI</a:t>
            </a:r>
            <a:br>
              <a:rPr lang="en-US" sz="2000" dirty="0">
                <a:solidFill>
                  <a:schemeClr val="bg1"/>
                </a:solidFill>
                <a:latin typeface="SMG Light" charset="0"/>
                <a:ea typeface="SMG Light" charset="0"/>
                <a:cs typeface="SMG Light" charset="0"/>
              </a:rPr>
            </a:br>
            <a:r>
              <a:rPr lang="en-US" sz="2000" dirty="0">
                <a:solidFill>
                  <a:schemeClr val="bg1"/>
                </a:solidFill>
                <a:latin typeface="SMG Light" charset="0"/>
                <a:ea typeface="SMG Light" charset="0"/>
                <a:cs typeface="SMG Light" charset="0"/>
              </a:rPr>
              <a:t>COLLECTIONS DATA SCIENTIST</a:t>
            </a:r>
          </a:p>
          <a:p>
            <a:r>
              <a:rPr lang="en-US" sz="2000" dirty="0">
                <a:solidFill>
                  <a:schemeClr val="bg1"/>
                </a:solidFill>
                <a:latin typeface="SMG Light" charset="0"/>
                <a:ea typeface="SMG Light" charset="0"/>
                <a:cs typeface="SMG Light" charset="0"/>
              </a:rPr>
              <a:t>DOCUMENTATION TEAM</a:t>
            </a:r>
          </a:p>
          <a:p>
            <a:br>
              <a:rPr lang="en-US" sz="2000" dirty="0">
                <a:solidFill>
                  <a:schemeClr val="bg1"/>
                </a:solidFill>
                <a:latin typeface="SMG Light" charset="0"/>
                <a:ea typeface="SMG Light" charset="0"/>
                <a:cs typeface="SMG Light" charset="0"/>
              </a:rPr>
            </a:br>
            <a:r>
              <a:rPr lang="en-US" sz="2000" dirty="0">
                <a:solidFill>
                  <a:schemeClr val="bg1"/>
                </a:solidFill>
                <a:latin typeface="SMG Light" charset="0"/>
                <a:ea typeface="SMG Light" charset="0"/>
                <a:cs typeface="SMG Light" charset="0"/>
              </a:rPr>
              <a:t>5 FEBRUARY 2026</a:t>
            </a:r>
          </a:p>
        </p:txBody>
      </p:sp>
      <p:pic>
        <p:nvPicPr>
          <p:cNvPr id="8" name="Picture 7">
            <a:extLst>
              <a:ext uri="{FF2B5EF4-FFF2-40B4-BE49-F238E27FC236}">
                <a16:creationId xmlns:a16="http://schemas.microsoft.com/office/drawing/2014/main" id="{A5224B1D-73A5-4E68-CE5A-4339C82111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49851" y="3754800"/>
            <a:ext cx="4434161" cy="2700338"/>
          </a:xfrm>
          <a:prstGeom prst="rect">
            <a:avLst/>
          </a:prstGeom>
        </p:spPr>
      </p:pic>
    </p:spTree>
    <p:extLst>
      <p:ext uri="{BB962C8B-B14F-4D97-AF65-F5344CB8AC3E}">
        <p14:creationId xmlns:p14="http://schemas.microsoft.com/office/powerpoint/2010/main" val="2815599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p of england with a map of the beach and a map of the uk&#10;&#10;AI-generated content may be incorrect.">
            <a:extLst>
              <a:ext uri="{FF2B5EF4-FFF2-40B4-BE49-F238E27FC236}">
                <a16:creationId xmlns:a16="http://schemas.microsoft.com/office/drawing/2014/main" id="{C9B18DAF-1374-7E47-6E3B-097740245334}"/>
              </a:ext>
            </a:extLst>
          </p:cNvPr>
          <p:cNvPicPr>
            <a:picLocks noChangeAspect="1"/>
          </p:cNvPicPr>
          <p:nvPr/>
        </p:nvPicPr>
        <p:blipFill>
          <a:blip r:embed="rId2"/>
          <a:stretch>
            <a:fillRect/>
          </a:stretch>
        </p:blipFill>
        <p:spPr>
          <a:xfrm>
            <a:off x="-6717" y="-73574"/>
            <a:ext cx="12307034" cy="6931573"/>
          </a:xfrm>
          <a:prstGeom prst="rect">
            <a:avLst/>
          </a:prstGeom>
        </p:spPr>
      </p:pic>
      <p:sp>
        <p:nvSpPr>
          <p:cNvPr id="5" name="TextBox 4">
            <a:extLst>
              <a:ext uri="{FF2B5EF4-FFF2-40B4-BE49-F238E27FC236}">
                <a16:creationId xmlns:a16="http://schemas.microsoft.com/office/drawing/2014/main" id="{F98AEBB5-D4E7-23A0-CCE4-A6D14CE428FC}"/>
              </a:ext>
            </a:extLst>
          </p:cNvPr>
          <p:cNvSpPr txBox="1"/>
          <p:nvPr/>
        </p:nvSpPr>
        <p:spPr>
          <a:xfrm>
            <a:off x="175481" y="4747012"/>
            <a:ext cx="3924079" cy="1338828"/>
          </a:xfrm>
          <a:prstGeom prst="rect">
            <a:avLst/>
          </a:prstGeom>
          <a:solidFill>
            <a:schemeClr val="bg1"/>
          </a:solidFill>
        </p:spPr>
        <p:txBody>
          <a:bodyPr wrap="square" lIns="0" tIns="0" rIns="0" bIns="0" rtlCol="0" anchor="t">
            <a:spAutoFit/>
          </a:bodyPr>
          <a:lstStyle/>
          <a:p>
            <a:pPr>
              <a:spcAft>
                <a:spcPts val="1800"/>
              </a:spcAft>
            </a:pPr>
            <a:r>
              <a:rPr lang="en-US" b="1" dirty="0">
                <a:latin typeface="SMG"/>
              </a:rPr>
              <a:t>Getty TGN format generated output:</a:t>
            </a:r>
          </a:p>
          <a:p>
            <a:pPr>
              <a:spcAft>
                <a:spcPts val="1800"/>
              </a:spcAft>
            </a:pPr>
            <a:br>
              <a:rPr lang="en-US" b="1" dirty="0">
                <a:latin typeface="SMG"/>
              </a:rPr>
            </a:br>
            <a:r>
              <a:rPr lang="en-US" b="1" dirty="0">
                <a:latin typeface="SMG"/>
              </a:rPr>
              <a:t>Europe, United Kingdom, England, Cornwall, </a:t>
            </a:r>
            <a:r>
              <a:rPr lang="en-US" b="1" dirty="0" err="1">
                <a:latin typeface="SMG"/>
              </a:rPr>
              <a:t>Penzance</a:t>
            </a:r>
            <a:endParaRPr lang="en-US" dirty="0"/>
          </a:p>
        </p:txBody>
      </p:sp>
    </p:spTree>
    <p:extLst>
      <p:ext uri="{BB962C8B-B14F-4D97-AF65-F5344CB8AC3E}">
        <p14:creationId xmlns:p14="http://schemas.microsoft.com/office/powerpoint/2010/main" val="48508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9C54A02-D102-41EB-B5E5-4D3DED864D02}"/>
              </a:ext>
            </a:extLst>
          </p:cNvPr>
          <p:cNvSpPr txBox="1"/>
          <p:nvPr/>
        </p:nvSpPr>
        <p:spPr>
          <a:xfrm>
            <a:off x="79513" y="91289"/>
            <a:ext cx="7025480" cy="1231106"/>
          </a:xfrm>
          <a:prstGeom prst="rect">
            <a:avLst/>
          </a:prstGeom>
          <a:noFill/>
        </p:spPr>
        <p:txBody>
          <a:bodyPr wrap="square" lIns="0" tIns="0" rIns="0" bIns="0" rtlCol="0">
            <a:spAutoFit/>
          </a:bodyPr>
          <a:lstStyle/>
          <a:p>
            <a:r>
              <a:rPr lang="en-US" sz="4000" b="1" dirty="0">
                <a:latin typeface="SMG" charset="0"/>
                <a:ea typeface="SMG" charset="0"/>
                <a:cs typeface="SMG" charset="0"/>
              </a:rPr>
              <a:t>DUPLICATES IDENTIFICATION AND EVALUATION</a:t>
            </a:r>
            <a:endParaRPr lang="en-US" sz="2000" b="1" dirty="0">
              <a:latin typeface="SMG" charset="0"/>
              <a:ea typeface="SMG" charset="0"/>
              <a:cs typeface="SMG" charset="0"/>
            </a:endParaRPr>
          </a:p>
        </p:txBody>
      </p:sp>
      <p:sp>
        <p:nvSpPr>
          <p:cNvPr id="8" name="TextBox 7">
            <a:extLst>
              <a:ext uri="{FF2B5EF4-FFF2-40B4-BE49-F238E27FC236}">
                <a16:creationId xmlns:a16="http://schemas.microsoft.com/office/drawing/2014/main" id="{CED47C20-A1B4-4697-BCBD-69A60283FA20}"/>
              </a:ext>
            </a:extLst>
          </p:cNvPr>
          <p:cNvSpPr txBox="1"/>
          <p:nvPr/>
        </p:nvSpPr>
        <p:spPr>
          <a:xfrm>
            <a:off x="143783" y="1322395"/>
            <a:ext cx="4631417" cy="553997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GB" dirty="0">
                <a:latin typeface="SMG Light" charset="0"/>
                <a:ea typeface="SMG Light" charset="0"/>
                <a:cs typeface="SMG Light" charset="0"/>
              </a:rPr>
              <a:t>113 duplicate entry pairs identified intra-system published on Collections Online</a:t>
            </a:r>
            <a:br>
              <a:rPr lang="en-GB" dirty="0">
                <a:latin typeface="SMG Light" charset="0"/>
                <a:ea typeface="SMG Light" charset="0"/>
                <a:cs typeface="SMG Light" charset="0"/>
              </a:rPr>
            </a:br>
            <a:r>
              <a:rPr lang="en-GB" dirty="0">
                <a:latin typeface="SMG Light" charset="0"/>
                <a:ea typeface="SMG Light" charset="0"/>
                <a:cs typeface="SMG Light" charset="0"/>
              </a:rPr>
              <a:t> </a:t>
            </a:r>
          </a:p>
          <a:p>
            <a:pPr marL="285750" indent="-285750">
              <a:buFont typeface="Arial" panose="020B0604020202020204" pitchFamily="34" charset="0"/>
              <a:buChar char="•"/>
            </a:pPr>
            <a:r>
              <a:rPr lang="en-GB" dirty="0">
                <a:latin typeface="SMG Light" charset="0"/>
                <a:ea typeface="SMG Light" charset="0"/>
                <a:cs typeface="SMG Light" charset="0"/>
              </a:rPr>
              <a:t>665 duplicate entry pairs across systems published on Collections Online</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222 wrong Wikidata matches</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967 entry matches with The Royal Society Past Fellows dataset (approx. 500 added to Wikidata)</a:t>
            </a:r>
          </a:p>
          <a:p>
            <a:pPr marL="285750" indent="-285750">
              <a:buFont typeface="Arial" panose="020B0604020202020204" pitchFamily="34" charset="0"/>
              <a:buChar char="•"/>
            </a:pPr>
            <a:r>
              <a:rPr lang="en-GB" dirty="0">
                <a:latin typeface="SMG Light" charset="0"/>
                <a:ea typeface="SMG Light" charset="0"/>
                <a:cs typeface="SMG Light" charset="0"/>
              </a:rPr>
              <a:t>Example justification statement for William Howe (cp43296 vs cp46197):</a:t>
            </a:r>
            <a:br>
              <a:rPr lang="en-GB" dirty="0">
                <a:latin typeface="SMG Light" charset="0"/>
                <a:ea typeface="SMG Light" charset="0"/>
                <a:cs typeface="SMG Light" charset="0"/>
              </a:rPr>
            </a:br>
            <a:r>
              <a:rPr lang="en-GB" dirty="0">
                <a:latin typeface="SMG Light" charset="0"/>
                <a:ea typeface="SMG Light" charset="0"/>
                <a:cs typeface="SMG Light" charset="0"/>
              </a:rPr>
              <a:t>“</a:t>
            </a:r>
            <a:r>
              <a:rPr lang="en-US" dirty="0">
                <a:latin typeface="SMG Light" charset="0"/>
                <a:ea typeface="SMG Light" charset="0"/>
                <a:cs typeface="SMG Light" charset="0"/>
              </a:rPr>
              <a:t>Same name, birth date, and death date strongly suggest the same person. The differing ID and minor variations in bio and occupation descriptions are likely due to database discrepancies or differing levels of detail. Description provides supporting information.”</a:t>
            </a:r>
            <a:endParaRPr lang="en-GB" dirty="0">
              <a:latin typeface="SMG Light" charset="0"/>
              <a:ea typeface="SMG Light" charset="0"/>
              <a:cs typeface="SMG Light" charset="0"/>
            </a:endParaRPr>
          </a:p>
        </p:txBody>
      </p:sp>
      <p:pic>
        <p:nvPicPr>
          <p:cNvPr id="4" name="Picture 3" descr="A screenshot of a computer&#10;&#10;Description automatically generated">
            <a:extLst>
              <a:ext uri="{FF2B5EF4-FFF2-40B4-BE49-F238E27FC236}">
                <a16:creationId xmlns:a16="http://schemas.microsoft.com/office/drawing/2014/main" id="{E4542EB3-19D1-4579-B831-275702489D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8478" y="1"/>
            <a:ext cx="5090634" cy="3284280"/>
          </a:xfrm>
          <a:prstGeom prst="rect">
            <a:avLst/>
          </a:prstGeom>
        </p:spPr>
      </p:pic>
      <p:pic>
        <p:nvPicPr>
          <p:cNvPr id="11" name="Picture 10" descr="A close up of a name&#10;&#10;Description automatically generated">
            <a:extLst>
              <a:ext uri="{FF2B5EF4-FFF2-40B4-BE49-F238E27FC236}">
                <a16:creationId xmlns:a16="http://schemas.microsoft.com/office/drawing/2014/main" id="{D83ED1EA-EB22-44C0-A487-E28DBC5524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4396" y="2141894"/>
            <a:ext cx="3574889" cy="1588840"/>
          </a:xfrm>
          <a:prstGeom prst="rect">
            <a:avLst/>
          </a:prstGeom>
          <a:ln w="38100">
            <a:solidFill>
              <a:srgbClr val="FF0000"/>
            </a:solidFill>
          </a:ln>
        </p:spPr>
      </p:pic>
      <p:graphicFrame>
        <p:nvGraphicFramePr>
          <p:cNvPr id="13" name="Table 12">
            <a:extLst>
              <a:ext uri="{FF2B5EF4-FFF2-40B4-BE49-F238E27FC236}">
                <a16:creationId xmlns:a16="http://schemas.microsoft.com/office/drawing/2014/main" id="{581ECCF2-9B43-4906-92F1-283FE180006E}"/>
              </a:ext>
            </a:extLst>
          </p:cNvPr>
          <p:cNvGraphicFramePr>
            <a:graphicFrameLocks noGrp="1"/>
          </p:cNvGraphicFramePr>
          <p:nvPr/>
        </p:nvGraphicFramePr>
        <p:xfrm>
          <a:off x="4775200" y="3730734"/>
          <a:ext cx="7416801" cy="3025988"/>
        </p:xfrm>
        <a:graphic>
          <a:graphicData uri="http://schemas.openxmlformats.org/drawingml/2006/table">
            <a:tbl>
              <a:tblPr/>
              <a:tblGrid>
                <a:gridCol w="2912748">
                  <a:extLst>
                    <a:ext uri="{9D8B030D-6E8A-4147-A177-3AD203B41FA5}">
                      <a16:colId xmlns:a16="http://schemas.microsoft.com/office/drawing/2014/main" val="3839340709"/>
                    </a:ext>
                  </a:extLst>
                </a:gridCol>
                <a:gridCol w="732066">
                  <a:extLst>
                    <a:ext uri="{9D8B030D-6E8A-4147-A177-3AD203B41FA5}">
                      <a16:colId xmlns:a16="http://schemas.microsoft.com/office/drawing/2014/main" val="2761904247"/>
                    </a:ext>
                  </a:extLst>
                </a:gridCol>
                <a:gridCol w="2914719">
                  <a:extLst>
                    <a:ext uri="{9D8B030D-6E8A-4147-A177-3AD203B41FA5}">
                      <a16:colId xmlns:a16="http://schemas.microsoft.com/office/drawing/2014/main" val="2092482406"/>
                    </a:ext>
                  </a:extLst>
                </a:gridCol>
                <a:gridCol w="857268">
                  <a:extLst>
                    <a:ext uri="{9D8B030D-6E8A-4147-A177-3AD203B41FA5}">
                      <a16:colId xmlns:a16="http://schemas.microsoft.com/office/drawing/2014/main" val="158616447"/>
                    </a:ext>
                  </a:extLst>
                </a:gridCol>
              </a:tblGrid>
              <a:tr h="185217">
                <a:tc>
                  <a:txBody>
                    <a:bodyPr/>
                    <a:lstStyle/>
                    <a:p>
                      <a:pPr algn="ctr" fontAlgn="t"/>
                      <a:r>
                        <a:rPr lang="en-GB" sz="1100" b="1" i="0" u="none" strike="noStrike" dirty="0">
                          <a:solidFill>
                            <a:srgbClr val="000000"/>
                          </a:solidFill>
                          <a:effectLst/>
                          <a:latin typeface="Calibri" panose="020F0502020204030204" pitchFamily="34" charset="0"/>
                        </a:rPr>
                        <a:t>Person1_Data</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100" b="1" i="0" u="none" strike="noStrike" dirty="0">
                          <a:solidFill>
                            <a:srgbClr val="000000"/>
                          </a:solidFill>
                          <a:effectLst/>
                          <a:latin typeface="Calibri" panose="020F0502020204030204" pitchFamily="34" charset="0"/>
                        </a:rPr>
                        <a:t>Person1_ID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100" b="1" i="0" u="none" strike="noStrike">
                          <a:solidFill>
                            <a:srgbClr val="000000"/>
                          </a:solidFill>
                          <a:effectLst/>
                          <a:latin typeface="Calibri" panose="020F0502020204030204" pitchFamily="34" charset="0"/>
                        </a:rPr>
                        <a:t>Person2_Data</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GB" sz="1100" b="1" i="0" u="none" strike="noStrike" dirty="0">
                          <a:solidFill>
                            <a:srgbClr val="000000"/>
                          </a:solidFill>
                          <a:effectLst/>
                          <a:latin typeface="Calibri" panose="020F0502020204030204" pitchFamily="34" charset="0"/>
                        </a:rPr>
                        <a:t>Person2_ID </a:t>
                      </a:r>
                    </a:p>
                  </a:txBody>
                  <a:tcPr marL="9525" marR="9525" marT="9525"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8532590"/>
                  </a:ext>
                </a:extLst>
              </a:tr>
              <a:tr h="185217">
                <a:tc>
                  <a:txBody>
                    <a:bodyPr/>
                    <a:lstStyle/>
                    <a:p>
                      <a:pPr algn="l" fontAlgn="b"/>
                      <a:r>
                        <a:rPr lang="en-GB" sz="1100" b="0" i="0" u="none" strike="noStrike" dirty="0" err="1">
                          <a:solidFill>
                            <a:srgbClr val="000000"/>
                          </a:solidFill>
                          <a:effectLst/>
                          <a:latin typeface="Calibri" panose="020F0502020204030204" pitchFamily="34" charset="0"/>
                        </a:rPr>
                        <a:t>Dr.ALEXANDER</a:t>
                      </a:r>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l" fontAlgn="b"/>
                      <a:r>
                        <a:rPr lang="en-GB" sz="1100" b="0" i="0" u="none" strike="noStrike" dirty="0">
                          <a:solidFill>
                            <a:srgbClr val="000000"/>
                          </a:solidFill>
                          <a:effectLst/>
                          <a:latin typeface="Calibri" panose="020F0502020204030204" pitchFamily="34" charset="0"/>
                        </a:rPr>
                        <a:t>cp77702</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r>
                        <a:rPr lang="en-GB" sz="1100" b="0" i="0" u="none" strike="noStrike" dirty="0" err="1">
                          <a:solidFill>
                            <a:srgbClr val="000000"/>
                          </a:solidFill>
                          <a:effectLst/>
                          <a:latin typeface="Calibri" panose="020F0502020204030204" pitchFamily="34" charset="0"/>
                        </a:rPr>
                        <a:t>Dr.ALEXANDER</a:t>
                      </a:r>
                      <a:endParaRPr lang="en-GB" sz="1100" b="0" i="0" u="none" strike="noStrike" dirty="0">
                        <a:solidFill>
                          <a:srgbClr val="000000"/>
                        </a:solidFill>
                        <a:effectLst/>
                        <a:latin typeface="Calibri" panose="020F0502020204030204" pitchFamily="34" charset="0"/>
                      </a:endParaRP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solidFill>
                      <a:srgbClr val="FFC000"/>
                    </a:solidFill>
                  </a:tcPr>
                </a:tc>
                <a:tc>
                  <a:txBody>
                    <a:bodyPr/>
                    <a:lstStyle/>
                    <a:p>
                      <a:pPr algn="l" fontAlgn="b"/>
                      <a:r>
                        <a:rPr lang="en-GB" sz="1100" b="0" i="0" u="none" strike="noStrike" dirty="0">
                          <a:solidFill>
                            <a:srgbClr val="000000"/>
                          </a:solidFill>
                          <a:effectLst/>
                          <a:latin typeface="Calibri" panose="020F0502020204030204" pitchFamily="34" charset="0"/>
                        </a:rPr>
                        <a:t>cp136348</a:t>
                      </a:r>
                    </a:p>
                  </a:txBody>
                  <a:tcPr marL="9525" marR="9525" marT="9525"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100549785"/>
                  </a:ext>
                </a:extLst>
              </a:tr>
              <a:tr h="200846">
                <a:tc>
                  <a:txBody>
                    <a:bodyPr/>
                    <a:lstStyle/>
                    <a:p>
                      <a:pPr algn="l" fontAlgn="b"/>
                      <a:r>
                        <a:rPr lang="en-GB" sz="1100" b="0" i="0" u="none" strike="noStrike" dirty="0">
                          <a:solidFill>
                            <a:srgbClr val="000000"/>
                          </a:solidFill>
                          <a:effectLst/>
                          <a:latin typeface="Calibri" panose="020F0502020204030204" pitchFamily="34" charset="0"/>
                        </a:rPr>
                        <a:t>AMALGAMATED DENTAL COMPANY LIMITED</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cp86033</a:t>
                      </a:r>
                    </a:p>
                  </a:txBody>
                  <a:tcPr marL="9525" marR="9525" marT="9525" marB="0" anchor="b">
                    <a:lnL>
                      <a:noFill/>
                    </a:lnL>
                    <a:lnR>
                      <a:noFill/>
                    </a:lnR>
                    <a:lnT>
                      <a:noFill/>
                    </a:lnT>
                    <a:lnB>
                      <a:noFill/>
                    </a:lnB>
                  </a:tcPr>
                </a:tc>
                <a:tc>
                  <a:txBody>
                    <a:bodyPr/>
                    <a:lstStyle/>
                    <a:p>
                      <a:pPr algn="l" fontAlgn="b"/>
                      <a:r>
                        <a:rPr lang="en-GB" sz="1100" b="0" i="0" u="none" strike="noStrike" dirty="0">
                          <a:solidFill>
                            <a:srgbClr val="000000"/>
                          </a:solidFill>
                          <a:effectLst/>
                          <a:latin typeface="Calibri" panose="020F0502020204030204" pitchFamily="34" charset="0"/>
                        </a:rPr>
                        <a:t>AMALGAMATED DENTAL COMPANY LIMITED</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cp111188</a:t>
                      </a:r>
                    </a:p>
                  </a:txBody>
                  <a:tcPr marL="9525" marR="9525" marT="9525" marB="0" anchor="b">
                    <a:lnL>
                      <a:noFill/>
                    </a:lnL>
                    <a:lnR>
                      <a:noFill/>
                    </a:lnR>
                    <a:lnT>
                      <a:noFill/>
                    </a:lnT>
                    <a:lnB>
                      <a:noFill/>
                    </a:lnB>
                  </a:tcPr>
                </a:tc>
                <a:extLst>
                  <a:ext uri="{0D108BD9-81ED-4DB2-BD59-A6C34878D82A}">
                    <a16:rowId xmlns:a16="http://schemas.microsoft.com/office/drawing/2014/main" val="704603988"/>
                  </a:ext>
                </a:extLst>
              </a:tr>
              <a:tr h="185217">
                <a:tc>
                  <a:txBody>
                    <a:bodyPr/>
                    <a:lstStyle/>
                    <a:p>
                      <a:pPr algn="l" fontAlgn="b"/>
                      <a:r>
                        <a:rPr lang="en-GB" sz="1100" b="0" i="0" u="none" strike="noStrike">
                          <a:solidFill>
                            <a:srgbClr val="000000"/>
                          </a:solidFill>
                          <a:effectLst/>
                          <a:latin typeface="Calibri" panose="020F0502020204030204" pitchFamily="34" charset="0"/>
                        </a:rPr>
                        <a:t>ACADEMIE DES SCIENCES</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cp85219</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ACADEMIE DES SCIENCES</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cp90500</a:t>
                      </a:r>
                    </a:p>
                  </a:txBody>
                  <a:tcPr marL="9525" marR="9525" marT="9525" marB="0" anchor="b">
                    <a:lnL>
                      <a:noFill/>
                    </a:lnL>
                    <a:lnR>
                      <a:noFill/>
                    </a:lnR>
                    <a:lnT>
                      <a:noFill/>
                    </a:lnT>
                    <a:lnB>
                      <a:noFill/>
                    </a:lnB>
                  </a:tcPr>
                </a:tc>
                <a:extLst>
                  <a:ext uri="{0D108BD9-81ED-4DB2-BD59-A6C34878D82A}">
                    <a16:rowId xmlns:a16="http://schemas.microsoft.com/office/drawing/2014/main" val="4138158206"/>
                  </a:ext>
                </a:extLst>
              </a:tr>
              <a:tr h="185217">
                <a:tc>
                  <a:txBody>
                    <a:bodyPr/>
                    <a:lstStyle/>
                    <a:p>
                      <a:pPr algn="l" fontAlgn="b"/>
                      <a:r>
                        <a:rPr lang="en-GB" sz="1100" b="0" i="0" u="none" strike="noStrike" dirty="0">
                          <a:solidFill>
                            <a:srgbClr val="000000"/>
                          </a:solidFill>
                          <a:effectLst/>
                          <a:latin typeface="Calibri" panose="020F0502020204030204" pitchFamily="34" charset="0"/>
                        </a:rPr>
                        <a:t>BLUNT, THOMAS</a:t>
                      </a:r>
                    </a:p>
                  </a:txBody>
                  <a:tcPr marL="9525" marR="9525" marT="9525"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cp10743</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BLUNT, THOMAS</a:t>
                      </a:r>
                    </a:p>
                  </a:txBody>
                  <a:tcPr marL="9525" marR="9525" marT="9525"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cp43434</a:t>
                      </a:r>
                    </a:p>
                  </a:txBody>
                  <a:tcPr marL="9525" marR="9525" marT="9525" marB="0" anchor="b">
                    <a:lnL>
                      <a:noFill/>
                    </a:lnL>
                    <a:lnR>
                      <a:noFill/>
                    </a:lnR>
                    <a:lnT>
                      <a:noFill/>
                    </a:lnT>
                    <a:lnB>
                      <a:noFill/>
                    </a:lnB>
                  </a:tcPr>
                </a:tc>
                <a:extLst>
                  <a:ext uri="{0D108BD9-81ED-4DB2-BD59-A6C34878D82A}">
                    <a16:rowId xmlns:a16="http://schemas.microsoft.com/office/drawing/2014/main" val="3218307942"/>
                  </a:ext>
                </a:extLst>
              </a:tr>
              <a:tr h="185217">
                <a:tc>
                  <a:txBody>
                    <a:bodyPr/>
                    <a:lstStyle/>
                    <a:p>
                      <a:pPr algn="l" fontAlgn="b"/>
                      <a:r>
                        <a:rPr lang="en-GB" sz="1100" b="0" i="0" u="none" strike="noStrike">
                          <a:solidFill>
                            <a:srgbClr val="000000"/>
                          </a:solidFill>
                          <a:effectLst/>
                          <a:latin typeface="Calibri" panose="020F0502020204030204" pitchFamily="34" charset="0"/>
                        </a:rPr>
                        <a:t>ELLISTON, HARRY</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cp614</a:t>
                      </a:r>
                    </a:p>
                  </a:txBody>
                  <a:tcPr marL="9525" marR="9525" marT="9525" marB="0" anchor="b">
                    <a:lnL>
                      <a:noFill/>
                    </a:lnL>
                    <a:lnR>
                      <a:noFill/>
                    </a:lnR>
                    <a:lnT>
                      <a:noFill/>
                    </a:lnT>
                    <a:lnB>
                      <a:noFill/>
                    </a:lnB>
                  </a:tcPr>
                </a:tc>
                <a:tc>
                  <a:txBody>
                    <a:bodyPr/>
                    <a:lstStyle/>
                    <a:p>
                      <a:pPr algn="l" fontAlgn="b"/>
                      <a:r>
                        <a:rPr lang="en-GB" sz="1100" b="0" i="0" u="none" strike="noStrike" dirty="0">
                          <a:solidFill>
                            <a:srgbClr val="000000"/>
                          </a:solidFill>
                          <a:effectLst/>
                          <a:latin typeface="Calibri" panose="020F0502020204030204" pitchFamily="34" charset="0"/>
                        </a:rPr>
                        <a:t>ELLISTON, HARRY</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cp615</a:t>
                      </a:r>
                    </a:p>
                  </a:txBody>
                  <a:tcPr marL="9525" marR="9525" marT="9525" marB="0" anchor="b">
                    <a:lnL>
                      <a:noFill/>
                    </a:lnL>
                    <a:lnR>
                      <a:noFill/>
                    </a:lnR>
                    <a:lnT>
                      <a:noFill/>
                    </a:lnT>
                    <a:lnB>
                      <a:noFill/>
                    </a:lnB>
                  </a:tcPr>
                </a:tc>
                <a:extLst>
                  <a:ext uri="{0D108BD9-81ED-4DB2-BD59-A6C34878D82A}">
                    <a16:rowId xmlns:a16="http://schemas.microsoft.com/office/drawing/2014/main" val="2386076006"/>
                  </a:ext>
                </a:extLst>
              </a:tr>
              <a:tr h="185217">
                <a:tc>
                  <a:txBody>
                    <a:bodyPr/>
                    <a:lstStyle/>
                    <a:p>
                      <a:pPr algn="l" fontAlgn="b"/>
                      <a:r>
                        <a:rPr lang="en-GB" sz="1100" b="0" i="0" u="none" strike="noStrike">
                          <a:solidFill>
                            <a:srgbClr val="000000"/>
                          </a:solidFill>
                          <a:effectLst/>
                          <a:latin typeface="Calibri" panose="020F0502020204030204" pitchFamily="34" charset="0"/>
                        </a:rPr>
                        <a:t>HOWE, WILLIAM</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cp43296</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HOWE, WILLIAM</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cp46197</a:t>
                      </a:r>
                    </a:p>
                  </a:txBody>
                  <a:tcPr marL="9525" marR="9525" marT="9525" marB="0" anchor="b">
                    <a:lnL>
                      <a:noFill/>
                    </a:lnL>
                    <a:lnR>
                      <a:noFill/>
                    </a:lnR>
                    <a:lnT>
                      <a:noFill/>
                    </a:lnT>
                    <a:lnB>
                      <a:noFill/>
                    </a:lnB>
                  </a:tcPr>
                </a:tc>
                <a:extLst>
                  <a:ext uri="{0D108BD9-81ED-4DB2-BD59-A6C34878D82A}">
                    <a16:rowId xmlns:a16="http://schemas.microsoft.com/office/drawing/2014/main" val="2222488811"/>
                  </a:ext>
                </a:extLst>
              </a:tr>
              <a:tr h="200846">
                <a:tc>
                  <a:txBody>
                    <a:bodyPr/>
                    <a:lstStyle/>
                    <a:p>
                      <a:pPr algn="l" fontAlgn="b"/>
                      <a:r>
                        <a:rPr lang="en-GB" sz="1100" b="0" i="0" u="none" strike="noStrike">
                          <a:solidFill>
                            <a:srgbClr val="000000"/>
                          </a:solidFill>
                          <a:effectLst/>
                          <a:latin typeface="Calibri" panose="020F0502020204030204" pitchFamily="34" charset="0"/>
                        </a:rPr>
                        <a:t>LANCASHIRE &amp; YORKSHIRE RAILWAY</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cp2826</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LANCASHIRE &amp; YORKSHIRE RAILWAY</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cp160050</a:t>
                      </a:r>
                    </a:p>
                  </a:txBody>
                  <a:tcPr marL="9525" marR="9525" marT="9525" marB="0" anchor="b">
                    <a:lnL>
                      <a:noFill/>
                    </a:lnL>
                    <a:lnR>
                      <a:noFill/>
                    </a:lnR>
                    <a:lnT>
                      <a:noFill/>
                    </a:lnT>
                    <a:lnB>
                      <a:noFill/>
                    </a:lnB>
                  </a:tcPr>
                </a:tc>
                <a:extLst>
                  <a:ext uri="{0D108BD9-81ED-4DB2-BD59-A6C34878D82A}">
                    <a16:rowId xmlns:a16="http://schemas.microsoft.com/office/drawing/2014/main" val="3965836774"/>
                  </a:ext>
                </a:extLst>
              </a:tr>
              <a:tr h="185217">
                <a:tc>
                  <a:txBody>
                    <a:bodyPr/>
                    <a:lstStyle/>
                    <a:p>
                      <a:pPr algn="l" fontAlgn="b"/>
                      <a:r>
                        <a:rPr lang="en-GB" sz="1100" b="0" i="0" u="none" strike="noStrike">
                          <a:solidFill>
                            <a:srgbClr val="000000"/>
                          </a:solidFill>
                          <a:effectLst/>
                          <a:latin typeface="Calibri" panose="020F0502020204030204" pitchFamily="34" charset="0"/>
                        </a:rPr>
                        <a:t>MOORE, JOSEPH</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cp111485</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MOORE, JOSEPH</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cp108479</a:t>
                      </a:r>
                    </a:p>
                  </a:txBody>
                  <a:tcPr marL="9525" marR="9525" marT="9525" marB="0" anchor="b">
                    <a:lnL>
                      <a:noFill/>
                    </a:lnL>
                    <a:lnR>
                      <a:noFill/>
                    </a:lnR>
                    <a:lnT>
                      <a:noFill/>
                    </a:lnT>
                    <a:lnB>
                      <a:noFill/>
                    </a:lnB>
                  </a:tcPr>
                </a:tc>
                <a:extLst>
                  <a:ext uri="{0D108BD9-81ED-4DB2-BD59-A6C34878D82A}">
                    <a16:rowId xmlns:a16="http://schemas.microsoft.com/office/drawing/2014/main" val="3051211394"/>
                  </a:ext>
                </a:extLst>
              </a:tr>
              <a:tr h="200846">
                <a:tc>
                  <a:txBody>
                    <a:bodyPr/>
                    <a:lstStyle/>
                    <a:p>
                      <a:pPr algn="l" fontAlgn="b"/>
                      <a:r>
                        <a:rPr lang="en-US" sz="1100" b="0" i="0" u="none" strike="noStrike">
                          <a:solidFill>
                            <a:srgbClr val="000000"/>
                          </a:solidFill>
                          <a:effectLst/>
                          <a:latin typeface="Calibri" panose="020F0502020204030204" pitchFamily="34" charset="0"/>
                        </a:rPr>
                        <a:t>ROYAL SWEDISH ACADEMY OF SCIENCES</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cp88192</a:t>
                      </a:r>
                    </a:p>
                  </a:txBody>
                  <a:tcPr marL="9525" marR="9525" marT="9525" marB="0" anchor="b">
                    <a:lnL>
                      <a:noFill/>
                    </a:lnL>
                    <a:lnR>
                      <a:noFill/>
                    </a:lnR>
                    <a:lnT>
                      <a:noFill/>
                    </a:lnT>
                    <a:lnB>
                      <a:noFill/>
                    </a:lnB>
                  </a:tcPr>
                </a:tc>
                <a:tc>
                  <a:txBody>
                    <a:bodyPr/>
                    <a:lstStyle/>
                    <a:p>
                      <a:pPr algn="l" fontAlgn="b"/>
                      <a:r>
                        <a:rPr lang="en-US" sz="1100" b="0" i="0" u="none" strike="noStrike">
                          <a:solidFill>
                            <a:srgbClr val="000000"/>
                          </a:solidFill>
                          <a:effectLst/>
                          <a:latin typeface="Calibri" panose="020F0502020204030204" pitchFamily="34" charset="0"/>
                        </a:rPr>
                        <a:t>ROYAL SWEDISH ACADEMY OF SCIENCES</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cp93474</a:t>
                      </a:r>
                    </a:p>
                  </a:txBody>
                  <a:tcPr marL="9525" marR="9525" marT="9525" marB="0" anchor="b">
                    <a:lnL>
                      <a:noFill/>
                    </a:lnL>
                    <a:lnR>
                      <a:noFill/>
                    </a:lnR>
                    <a:lnT>
                      <a:noFill/>
                    </a:lnT>
                    <a:lnB>
                      <a:noFill/>
                    </a:lnB>
                  </a:tcPr>
                </a:tc>
                <a:extLst>
                  <a:ext uri="{0D108BD9-81ED-4DB2-BD59-A6C34878D82A}">
                    <a16:rowId xmlns:a16="http://schemas.microsoft.com/office/drawing/2014/main" val="818024834"/>
                  </a:ext>
                </a:extLst>
              </a:tr>
              <a:tr h="185217">
                <a:tc>
                  <a:txBody>
                    <a:bodyPr/>
                    <a:lstStyle/>
                    <a:p>
                      <a:pPr algn="l" fontAlgn="b"/>
                      <a:r>
                        <a:rPr lang="en-GB" sz="1100" b="0" i="0" u="none" strike="noStrike">
                          <a:solidFill>
                            <a:srgbClr val="000000"/>
                          </a:solidFill>
                          <a:effectLst/>
                          <a:latin typeface="Calibri" panose="020F0502020204030204" pitchFamily="34" charset="0"/>
                        </a:rPr>
                        <a:t>RIETZSCHEL</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cp101558</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RIETZSCHEL</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cp102243</a:t>
                      </a:r>
                    </a:p>
                  </a:txBody>
                  <a:tcPr marL="9525" marR="9525" marT="9525" marB="0" anchor="b">
                    <a:lnL>
                      <a:noFill/>
                    </a:lnL>
                    <a:lnR>
                      <a:noFill/>
                    </a:lnR>
                    <a:lnT>
                      <a:noFill/>
                    </a:lnT>
                    <a:lnB>
                      <a:noFill/>
                    </a:lnB>
                  </a:tcPr>
                </a:tc>
                <a:extLst>
                  <a:ext uri="{0D108BD9-81ED-4DB2-BD59-A6C34878D82A}">
                    <a16:rowId xmlns:a16="http://schemas.microsoft.com/office/drawing/2014/main" val="3805198905"/>
                  </a:ext>
                </a:extLst>
              </a:tr>
              <a:tr h="200846">
                <a:tc>
                  <a:txBody>
                    <a:bodyPr/>
                    <a:lstStyle/>
                    <a:p>
                      <a:pPr algn="l" fontAlgn="b"/>
                      <a:r>
                        <a:rPr lang="en-GB" sz="1100" b="0" i="0" u="none" strike="noStrike">
                          <a:solidFill>
                            <a:srgbClr val="000000"/>
                          </a:solidFill>
                          <a:effectLst/>
                          <a:latin typeface="Calibri" panose="020F0502020204030204" pitchFamily="34" charset="0"/>
                        </a:rPr>
                        <a:t>SERVICES ELECTRONICS RESEARCH LABORATORY</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cp22340</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SERVICES ELECTRONICS RESEARCH LABORATORY</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cp51370</a:t>
                      </a:r>
                    </a:p>
                  </a:txBody>
                  <a:tcPr marL="9525" marR="9525" marT="9525" marB="0" anchor="b">
                    <a:lnL>
                      <a:noFill/>
                    </a:lnL>
                    <a:lnR>
                      <a:noFill/>
                    </a:lnR>
                    <a:lnT>
                      <a:noFill/>
                    </a:lnT>
                    <a:lnB>
                      <a:noFill/>
                    </a:lnB>
                  </a:tcPr>
                </a:tc>
                <a:extLst>
                  <a:ext uri="{0D108BD9-81ED-4DB2-BD59-A6C34878D82A}">
                    <a16:rowId xmlns:a16="http://schemas.microsoft.com/office/drawing/2014/main" val="2863598370"/>
                  </a:ext>
                </a:extLst>
              </a:tr>
              <a:tr h="185217">
                <a:tc>
                  <a:txBody>
                    <a:bodyPr/>
                    <a:lstStyle/>
                    <a:p>
                      <a:pPr algn="l" fontAlgn="b"/>
                      <a:r>
                        <a:rPr lang="en-GB" sz="1100" b="0" i="0" u="none" strike="noStrike">
                          <a:solidFill>
                            <a:srgbClr val="000000"/>
                          </a:solidFill>
                          <a:effectLst/>
                          <a:latin typeface="Calibri" panose="020F0502020204030204" pitchFamily="34" charset="0"/>
                        </a:rPr>
                        <a:t>THOMSON, J H</a:t>
                      </a:r>
                    </a:p>
                  </a:txBody>
                  <a:tcPr marL="9525" marR="9525" marT="9525"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cp15686</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THOMSON, J H</a:t>
                      </a:r>
                    </a:p>
                  </a:txBody>
                  <a:tcPr marL="9525" marR="9525" marT="9525" marB="0" anchor="b">
                    <a:lnL>
                      <a:noFill/>
                    </a:lnL>
                    <a:lnR>
                      <a:noFill/>
                    </a:lnR>
                    <a:lnT>
                      <a:noFill/>
                    </a:lnT>
                    <a:lnB>
                      <a:noFill/>
                    </a:lnB>
                    <a:solidFill>
                      <a:srgbClr val="FFC000"/>
                    </a:solidFill>
                  </a:tcPr>
                </a:tc>
                <a:tc>
                  <a:txBody>
                    <a:bodyPr/>
                    <a:lstStyle/>
                    <a:p>
                      <a:pPr algn="l" fontAlgn="b"/>
                      <a:r>
                        <a:rPr lang="en-GB" sz="1100" b="0" i="0" u="none" strike="noStrike">
                          <a:solidFill>
                            <a:srgbClr val="000000"/>
                          </a:solidFill>
                          <a:effectLst/>
                          <a:latin typeface="Calibri" panose="020F0502020204030204" pitchFamily="34" charset="0"/>
                        </a:rPr>
                        <a:t>cp57589</a:t>
                      </a:r>
                    </a:p>
                  </a:txBody>
                  <a:tcPr marL="9525" marR="9525" marT="9525" marB="0" anchor="b">
                    <a:lnL>
                      <a:noFill/>
                    </a:lnL>
                    <a:lnR>
                      <a:noFill/>
                    </a:lnR>
                    <a:lnT>
                      <a:noFill/>
                    </a:lnT>
                    <a:lnB>
                      <a:noFill/>
                    </a:lnB>
                  </a:tcPr>
                </a:tc>
                <a:extLst>
                  <a:ext uri="{0D108BD9-81ED-4DB2-BD59-A6C34878D82A}">
                    <a16:rowId xmlns:a16="http://schemas.microsoft.com/office/drawing/2014/main" val="4126556587"/>
                  </a:ext>
                </a:extLst>
              </a:tr>
              <a:tr h="185217">
                <a:tc>
                  <a:txBody>
                    <a:bodyPr/>
                    <a:lstStyle/>
                    <a:p>
                      <a:pPr algn="l" fontAlgn="b"/>
                      <a:r>
                        <a:rPr lang="en-GB" sz="1100" b="0" i="0" u="none" strike="noStrike">
                          <a:solidFill>
                            <a:srgbClr val="000000"/>
                          </a:solidFill>
                          <a:effectLst/>
                          <a:latin typeface="Calibri" panose="020F0502020204030204" pitchFamily="34" charset="0"/>
                        </a:rPr>
                        <a:t>THORP, THOMAS</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cp45967</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THORP, THOMAS</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cp29915</a:t>
                      </a:r>
                    </a:p>
                  </a:txBody>
                  <a:tcPr marL="9525" marR="9525" marT="9525" marB="0" anchor="b">
                    <a:lnL>
                      <a:noFill/>
                    </a:lnL>
                    <a:lnR>
                      <a:noFill/>
                    </a:lnR>
                    <a:lnT>
                      <a:noFill/>
                    </a:lnT>
                    <a:lnB>
                      <a:noFill/>
                    </a:lnB>
                  </a:tcPr>
                </a:tc>
                <a:extLst>
                  <a:ext uri="{0D108BD9-81ED-4DB2-BD59-A6C34878D82A}">
                    <a16:rowId xmlns:a16="http://schemas.microsoft.com/office/drawing/2014/main" val="1480763000"/>
                  </a:ext>
                </a:extLst>
              </a:tr>
              <a:tr h="185217">
                <a:tc>
                  <a:txBody>
                    <a:bodyPr/>
                    <a:lstStyle/>
                    <a:p>
                      <a:pPr algn="l" fontAlgn="b"/>
                      <a:r>
                        <a:rPr lang="en-GB" sz="1100" b="0" i="0" u="none" strike="noStrike">
                          <a:solidFill>
                            <a:srgbClr val="000000"/>
                          </a:solidFill>
                          <a:effectLst/>
                          <a:latin typeface="Calibri" panose="020F0502020204030204" pitchFamily="34" charset="0"/>
                        </a:rPr>
                        <a:t>WETMORE, ROBERT</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cp20811</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WETMORE, ROBERT</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cp31392</a:t>
                      </a:r>
                    </a:p>
                  </a:txBody>
                  <a:tcPr marL="9525" marR="9525" marT="9525" marB="0" anchor="b">
                    <a:lnL>
                      <a:noFill/>
                    </a:lnL>
                    <a:lnR>
                      <a:noFill/>
                    </a:lnR>
                    <a:lnT>
                      <a:noFill/>
                    </a:lnT>
                    <a:lnB>
                      <a:noFill/>
                    </a:lnB>
                  </a:tcPr>
                </a:tc>
                <a:extLst>
                  <a:ext uri="{0D108BD9-81ED-4DB2-BD59-A6C34878D82A}">
                    <a16:rowId xmlns:a16="http://schemas.microsoft.com/office/drawing/2014/main" val="4279799928"/>
                  </a:ext>
                </a:extLst>
              </a:tr>
              <a:tr h="185217">
                <a:tc>
                  <a:txBody>
                    <a:bodyPr/>
                    <a:lstStyle/>
                    <a:p>
                      <a:pPr algn="l" fontAlgn="b"/>
                      <a:r>
                        <a:rPr lang="en-GB" sz="1100" b="0" i="0" u="none" strike="noStrike">
                          <a:solidFill>
                            <a:srgbClr val="000000"/>
                          </a:solidFill>
                          <a:effectLst/>
                          <a:latin typeface="Calibri" panose="020F0502020204030204" pitchFamily="34" charset="0"/>
                        </a:rPr>
                        <a:t>WOHLER, FRIEDRICH</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a:solidFill>
                            <a:srgbClr val="000000"/>
                          </a:solidFill>
                          <a:effectLst/>
                          <a:latin typeface="Calibri" panose="020F0502020204030204" pitchFamily="34" charset="0"/>
                        </a:rPr>
                        <a:t>cp37774</a:t>
                      </a:r>
                    </a:p>
                  </a:txBody>
                  <a:tcPr marL="9525" marR="9525" marT="9525" marB="0" anchor="b">
                    <a:lnL>
                      <a:noFill/>
                    </a:lnL>
                    <a:lnR>
                      <a:noFill/>
                    </a:lnR>
                    <a:lnT>
                      <a:noFill/>
                    </a:lnT>
                    <a:lnB>
                      <a:noFill/>
                    </a:lnB>
                  </a:tcPr>
                </a:tc>
                <a:tc>
                  <a:txBody>
                    <a:bodyPr/>
                    <a:lstStyle/>
                    <a:p>
                      <a:pPr algn="l" fontAlgn="b"/>
                      <a:r>
                        <a:rPr lang="en-GB" sz="1100" b="0" i="0" u="none" strike="noStrike">
                          <a:solidFill>
                            <a:srgbClr val="000000"/>
                          </a:solidFill>
                          <a:effectLst/>
                          <a:latin typeface="Calibri" panose="020F0502020204030204" pitchFamily="34" charset="0"/>
                        </a:rPr>
                        <a:t>WOHLER, FRIEDRICH</a:t>
                      </a:r>
                    </a:p>
                  </a:txBody>
                  <a:tcPr marL="9525" marR="9525" marT="9525" marB="0" anchor="b">
                    <a:lnL>
                      <a:noFill/>
                    </a:lnL>
                    <a:lnR>
                      <a:noFill/>
                    </a:lnR>
                    <a:lnT>
                      <a:noFill/>
                    </a:lnT>
                    <a:lnB>
                      <a:noFill/>
                    </a:lnB>
                    <a:solidFill>
                      <a:srgbClr val="92D050"/>
                    </a:solidFill>
                  </a:tcPr>
                </a:tc>
                <a:tc>
                  <a:txBody>
                    <a:bodyPr/>
                    <a:lstStyle/>
                    <a:p>
                      <a:pPr algn="l" fontAlgn="b"/>
                      <a:r>
                        <a:rPr lang="en-GB" sz="1100" b="0" i="0" u="none" strike="noStrike" dirty="0">
                          <a:solidFill>
                            <a:srgbClr val="000000"/>
                          </a:solidFill>
                          <a:effectLst/>
                          <a:latin typeface="Calibri" panose="020F0502020204030204" pitchFamily="34" charset="0"/>
                        </a:rPr>
                        <a:t>cp91041</a:t>
                      </a:r>
                    </a:p>
                  </a:txBody>
                  <a:tcPr marL="9525" marR="9525" marT="9525" marB="0" anchor="b">
                    <a:lnL>
                      <a:noFill/>
                    </a:lnL>
                    <a:lnR>
                      <a:noFill/>
                    </a:lnR>
                    <a:lnT>
                      <a:noFill/>
                    </a:lnT>
                    <a:lnB>
                      <a:noFill/>
                    </a:lnB>
                  </a:tcPr>
                </a:tc>
                <a:extLst>
                  <a:ext uri="{0D108BD9-81ED-4DB2-BD59-A6C34878D82A}">
                    <a16:rowId xmlns:a16="http://schemas.microsoft.com/office/drawing/2014/main" val="3499010763"/>
                  </a:ext>
                </a:extLst>
              </a:tr>
            </a:tbl>
          </a:graphicData>
        </a:graphic>
      </p:graphicFrame>
    </p:spTree>
    <p:extLst>
      <p:ext uri="{BB962C8B-B14F-4D97-AF65-F5344CB8AC3E}">
        <p14:creationId xmlns:p14="http://schemas.microsoft.com/office/powerpoint/2010/main" val="2251283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D9236DB-A1AE-4685-A1FF-658BBE30031A}"/>
              </a:ext>
            </a:extLst>
          </p:cNvPr>
          <p:cNvSpPr txBox="1"/>
          <p:nvPr/>
        </p:nvSpPr>
        <p:spPr>
          <a:xfrm>
            <a:off x="6918172" y="0"/>
            <a:ext cx="5273828" cy="2462213"/>
          </a:xfrm>
          <a:prstGeom prst="rect">
            <a:avLst/>
          </a:prstGeom>
          <a:noFill/>
        </p:spPr>
        <p:txBody>
          <a:bodyPr wrap="square" lIns="0" tIns="0" rIns="0" bIns="0" rtlCol="0">
            <a:spAutoFit/>
          </a:bodyPr>
          <a:lstStyle/>
          <a:p>
            <a:r>
              <a:rPr lang="en-US" sz="4000" b="1" dirty="0">
                <a:latin typeface="SMG" charset="0"/>
                <a:ea typeface="SMG" charset="0"/>
                <a:cs typeface="SMG" charset="0"/>
              </a:rPr>
              <a:t>WIKIDATA LINKAGES EVALUATION WITH LARGE LANGUAGE MODELS</a:t>
            </a:r>
          </a:p>
        </p:txBody>
      </p:sp>
      <p:pic>
        <p:nvPicPr>
          <p:cNvPr id="4" name="Picture 3" descr="A white background with black text&#10;&#10;Description automatically generated">
            <a:extLst>
              <a:ext uri="{FF2B5EF4-FFF2-40B4-BE49-F238E27FC236}">
                <a16:creationId xmlns:a16="http://schemas.microsoft.com/office/drawing/2014/main" id="{B2E1CAA3-4049-4D2B-94CD-A05E3867D670}"/>
              </a:ext>
            </a:extLst>
          </p:cNvPr>
          <p:cNvPicPr>
            <a:picLocks noChangeAspect="1"/>
          </p:cNvPicPr>
          <p:nvPr/>
        </p:nvPicPr>
        <p:blipFill>
          <a:blip r:embed="rId2"/>
          <a:stretch>
            <a:fillRect/>
          </a:stretch>
        </p:blipFill>
        <p:spPr>
          <a:xfrm>
            <a:off x="0" y="0"/>
            <a:ext cx="5273830" cy="1472745"/>
          </a:xfrm>
          <a:prstGeom prst="rect">
            <a:avLst/>
          </a:prstGeom>
        </p:spPr>
      </p:pic>
      <p:pic>
        <p:nvPicPr>
          <p:cNvPr id="13" name="Picture 12" descr="A black and white text on a black background&#10;&#10;Description automatically generated">
            <a:extLst>
              <a:ext uri="{FF2B5EF4-FFF2-40B4-BE49-F238E27FC236}">
                <a16:creationId xmlns:a16="http://schemas.microsoft.com/office/drawing/2014/main" id="{278F11B0-BA67-4A68-8027-5967DCDC8FE3}"/>
              </a:ext>
            </a:extLst>
          </p:cNvPr>
          <p:cNvPicPr>
            <a:picLocks noChangeAspect="1"/>
          </p:cNvPicPr>
          <p:nvPr/>
        </p:nvPicPr>
        <p:blipFill>
          <a:blip r:embed="rId3"/>
          <a:stretch>
            <a:fillRect/>
          </a:stretch>
        </p:blipFill>
        <p:spPr>
          <a:xfrm>
            <a:off x="0" y="1385401"/>
            <a:ext cx="2849925" cy="4287611"/>
          </a:xfrm>
          <a:prstGeom prst="rect">
            <a:avLst/>
          </a:prstGeom>
        </p:spPr>
      </p:pic>
      <p:sp>
        <p:nvSpPr>
          <p:cNvPr id="14" name="Arrow: Right 13">
            <a:extLst>
              <a:ext uri="{FF2B5EF4-FFF2-40B4-BE49-F238E27FC236}">
                <a16:creationId xmlns:a16="http://schemas.microsoft.com/office/drawing/2014/main" id="{72A20B38-1FBB-4F44-AF08-B8E0F959E57F}"/>
              </a:ext>
            </a:extLst>
          </p:cNvPr>
          <p:cNvSpPr/>
          <p:nvPr/>
        </p:nvSpPr>
        <p:spPr>
          <a:xfrm rot="3148029">
            <a:off x="2206533" y="1341351"/>
            <a:ext cx="1748089" cy="1338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WIKIDATA SEARCH</a:t>
            </a:r>
          </a:p>
        </p:txBody>
      </p:sp>
      <p:pic>
        <p:nvPicPr>
          <p:cNvPr id="16" name="Picture 15" descr="A white text on a black background&#10;&#10;Description automatically generated">
            <a:extLst>
              <a:ext uri="{FF2B5EF4-FFF2-40B4-BE49-F238E27FC236}">
                <a16:creationId xmlns:a16="http://schemas.microsoft.com/office/drawing/2014/main" id="{8BEF6C99-44B0-40E2-8C15-6387F6CFED0C}"/>
              </a:ext>
            </a:extLst>
          </p:cNvPr>
          <p:cNvPicPr>
            <a:picLocks noChangeAspect="1"/>
          </p:cNvPicPr>
          <p:nvPr/>
        </p:nvPicPr>
        <p:blipFill rotWithShape="1">
          <a:blip r:embed="rId4"/>
          <a:srcRect b="46029"/>
          <a:stretch/>
        </p:blipFill>
        <p:spPr>
          <a:xfrm>
            <a:off x="3028088" y="2861586"/>
            <a:ext cx="4393644" cy="1183656"/>
          </a:xfrm>
          <a:prstGeom prst="rect">
            <a:avLst/>
          </a:prstGeom>
        </p:spPr>
      </p:pic>
      <p:sp>
        <p:nvSpPr>
          <p:cNvPr id="17" name="Rectangle 16">
            <a:extLst>
              <a:ext uri="{FF2B5EF4-FFF2-40B4-BE49-F238E27FC236}">
                <a16:creationId xmlns:a16="http://schemas.microsoft.com/office/drawing/2014/main" id="{81C1D254-B018-4412-B891-0EE288511343}"/>
              </a:ext>
            </a:extLst>
          </p:cNvPr>
          <p:cNvSpPr/>
          <p:nvPr/>
        </p:nvSpPr>
        <p:spPr>
          <a:xfrm>
            <a:off x="3231472" y="3027285"/>
            <a:ext cx="3870664"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D16A91E6-008C-493D-8373-6AF47128D25C}"/>
              </a:ext>
            </a:extLst>
          </p:cNvPr>
          <p:cNvSpPr/>
          <p:nvPr/>
        </p:nvSpPr>
        <p:spPr>
          <a:xfrm>
            <a:off x="3231472" y="3530336"/>
            <a:ext cx="4128116" cy="5149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19">
            <a:extLst>
              <a:ext uri="{FF2B5EF4-FFF2-40B4-BE49-F238E27FC236}">
                <a16:creationId xmlns:a16="http://schemas.microsoft.com/office/drawing/2014/main" id="{13D1599E-FA7A-476C-8DA7-80BEF5EBA69B}"/>
              </a:ext>
            </a:extLst>
          </p:cNvPr>
          <p:cNvSpPr/>
          <p:nvPr/>
        </p:nvSpPr>
        <p:spPr>
          <a:xfrm>
            <a:off x="124287" y="79898"/>
            <a:ext cx="3346882" cy="381686"/>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descr="A close up of a text&#10;&#10;Description automatically generated">
            <a:extLst>
              <a:ext uri="{FF2B5EF4-FFF2-40B4-BE49-F238E27FC236}">
                <a16:creationId xmlns:a16="http://schemas.microsoft.com/office/drawing/2014/main" id="{05CBC035-17F9-48DF-83A0-E28395B6A8DA}"/>
              </a:ext>
            </a:extLst>
          </p:cNvPr>
          <p:cNvPicPr>
            <a:picLocks noChangeAspect="1"/>
          </p:cNvPicPr>
          <p:nvPr/>
        </p:nvPicPr>
        <p:blipFill>
          <a:blip r:embed="rId5"/>
          <a:stretch>
            <a:fillRect/>
          </a:stretch>
        </p:blipFill>
        <p:spPr>
          <a:xfrm>
            <a:off x="5806794" y="4155629"/>
            <a:ext cx="6078396" cy="2556907"/>
          </a:xfrm>
          <a:prstGeom prst="rect">
            <a:avLst/>
          </a:prstGeom>
        </p:spPr>
      </p:pic>
      <p:sp>
        <p:nvSpPr>
          <p:cNvPr id="19" name="Arrow: Right 18">
            <a:extLst>
              <a:ext uri="{FF2B5EF4-FFF2-40B4-BE49-F238E27FC236}">
                <a16:creationId xmlns:a16="http://schemas.microsoft.com/office/drawing/2014/main" id="{589870B9-085D-4417-8621-C0C910756A97}"/>
              </a:ext>
            </a:extLst>
          </p:cNvPr>
          <p:cNvSpPr/>
          <p:nvPr/>
        </p:nvSpPr>
        <p:spPr>
          <a:xfrm rot="1613661">
            <a:off x="4421485" y="4110757"/>
            <a:ext cx="1748089" cy="133882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LLM PROMPT</a:t>
            </a:r>
          </a:p>
        </p:txBody>
      </p:sp>
      <p:sp>
        <p:nvSpPr>
          <p:cNvPr id="23" name="TextBox 22">
            <a:extLst>
              <a:ext uri="{FF2B5EF4-FFF2-40B4-BE49-F238E27FC236}">
                <a16:creationId xmlns:a16="http://schemas.microsoft.com/office/drawing/2014/main" id="{399B8B7F-C0B0-4D3E-A907-37AA1DF2F039}"/>
              </a:ext>
            </a:extLst>
          </p:cNvPr>
          <p:cNvSpPr txBox="1"/>
          <p:nvPr/>
        </p:nvSpPr>
        <p:spPr>
          <a:xfrm>
            <a:off x="3169327" y="5117177"/>
            <a:ext cx="2423905" cy="1477328"/>
          </a:xfrm>
          <a:prstGeom prst="rect">
            <a:avLst/>
          </a:prstGeom>
          <a:noFill/>
        </p:spPr>
        <p:txBody>
          <a:bodyPr wrap="square" lIns="0" tIns="0" rIns="0" bIns="0" rtlCol="0" anchor="t">
            <a:spAutoFit/>
          </a:bodyPr>
          <a:lstStyle/>
          <a:p>
            <a:pPr>
              <a:spcAft>
                <a:spcPts val="1800"/>
              </a:spcAft>
            </a:pPr>
            <a:r>
              <a:rPr lang="en-GB" sz="1200" b="1" dirty="0">
                <a:latin typeface="SMG Light"/>
                <a:ea typeface="SMG Light" charset="0"/>
                <a:cs typeface="SMG Light" charset="0"/>
              </a:rPr>
              <a:t>Adding information from Mimsy fields:</a:t>
            </a:r>
            <a:br>
              <a:rPr lang="en-GB" sz="1200" b="1" dirty="0">
                <a:latin typeface="SMG Light"/>
                <a:ea typeface="SMG Light" charset="0"/>
                <a:cs typeface="SMG Light" charset="0"/>
              </a:rPr>
            </a:br>
            <a:r>
              <a:rPr lang="en-GB" sz="1200" b="1" dirty="0">
                <a:latin typeface="SMG Light"/>
                <a:ea typeface="SMG Light" charset="0"/>
                <a:cs typeface="SMG Light" charset="0"/>
              </a:rPr>
              <a:t>- PREFERRED_NAME / SORT_NAME</a:t>
            </a:r>
            <a:br>
              <a:rPr lang="en-GB" sz="1200" b="1" dirty="0">
                <a:latin typeface="SMG Light"/>
                <a:ea typeface="SMG Light" charset="0"/>
                <a:cs typeface="SMG Light" charset="0"/>
              </a:rPr>
            </a:br>
            <a:r>
              <a:rPr lang="en-GB" sz="1200" b="1" dirty="0">
                <a:latin typeface="SMG Light"/>
                <a:ea typeface="SMG Light" charset="0"/>
                <a:cs typeface="SMG Light" charset="0"/>
              </a:rPr>
              <a:t>- BRIEF_BIO / DESCRIPTION</a:t>
            </a:r>
            <a:br>
              <a:rPr lang="en-GB" sz="1200" b="1" dirty="0">
                <a:latin typeface="SMG Light"/>
                <a:ea typeface="SMG Light" charset="0"/>
                <a:cs typeface="SMG Light" charset="0"/>
              </a:rPr>
            </a:br>
            <a:r>
              <a:rPr lang="en-GB" sz="1200" b="1" dirty="0">
                <a:latin typeface="SMG Light"/>
                <a:ea typeface="SMG Light" charset="0"/>
                <a:cs typeface="SMG Light" charset="0"/>
              </a:rPr>
              <a:t>- BIRTH_DATE / DEATH_DATE</a:t>
            </a:r>
            <a:br>
              <a:rPr lang="en-GB" sz="1200" b="1" dirty="0">
                <a:latin typeface="SMG Light"/>
                <a:ea typeface="SMG Light" charset="0"/>
                <a:cs typeface="SMG Light" charset="0"/>
              </a:rPr>
            </a:br>
            <a:r>
              <a:rPr lang="en-GB" sz="1200" b="1" dirty="0">
                <a:latin typeface="SMG Light"/>
                <a:ea typeface="SMG Light" charset="0"/>
                <a:cs typeface="SMG Light" charset="0"/>
              </a:rPr>
              <a:t>- OCCUPATION</a:t>
            </a:r>
            <a:br>
              <a:rPr lang="en-GB" sz="1200" b="1" dirty="0">
                <a:latin typeface="SMG Light"/>
                <a:ea typeface="SMG Light" charset="0"/>
                <a:cs typeface="SMG Light" charset="0"/>
              </a:rPr>
            </a:br>
            <a:r>
              <a:rPr lang="en-GB" sz="1200" b="1" dirty="0">
                <a:latin typeface="SMG Light"/>
                <a:ea typeface="SMG Light" charset="0"/>
                <a:cs typeface="SMG Light" charset="0"/>
              </a:rPr>
              <a:t>- NATIONALITY etc.</a:t>
            </a:r>
          </a:p>
        </p:txBody>
      </p:sp>
    </p:spTree>
    <p:extLst>
      <p:ext uri="{BB962C8B-B14F-4D97-AF65-F5344CB8AC3E}">
        <p14:creationId xmlns:p14="http://schemas.microsoft.com/office/powerpoint/2010/main" val="2378527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diagram&#10;&#10;Description automatically generated with medium confidence">
            <a:extLst>
              <a:ext uri="{FF2B5EF4-FFF2-40B4-BE49-F238E27FC236}">
                <a16:creationId xmlns:a16="http://schemas.microsoft.com/office/drawing/2014/main" id="{B0FAC2B0-EEA4-4A50-98BB-3B3DF9B034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74676" y="-752"/>
            <a:ext cx="6001407" cy="6858752"/>
          </a:xfrm>
        </p:spPr>
      </p:pic>
      <p:sp>
        <p:nvSpPr>
          <p:cNvPr id="8" name="TextBox 7">
            <a:extLst>
              <a:ext uri="{FF2B5EF4-FFF2-40B4-BE49-F238E27FC236}">
                <a16:creationId xmlns:a16="http://schemas.microsoft.com/office/drawing/2014/main" id="{2D5A4426-3AB6-4632-A273-34606282E1E1}"/>
              </a:ext>
            </a:extLst>
          </p:cNvPr>
          <p:cNvSpPr txBox="1"/>
          <p:nvPr/>
        </p:nvSpPr>
        <p:spPr>
          <a:xfrm>
            <a:off x="79513" y="91289"/>
            <a:ext cx="7740184" cy="1231106"/>
          </a:xfrm>
          <a:prstGeom prst="rect">
            <a:avLst/>
          </a:prstGeom>
          <a:noFill/>
        </p:spPr>
        <p:txBody>
          <a:bodyPr wrap="square" lIns="0" tIns="0" rIns="0" bIns="0" rtlCol="0">
            <a:spAutoFit/>
          </a:bodyPr>
          <a:lstStyle/>
          <a:p>
            <a:r>
              <a:rPr lang="en-US" sz="4000" b="1" dirty="0">
                <a:latin typeface="SMG" charset="0"/>
                <a:ea typeface="SMG" charset="0"/>
                <a:cs typeface="SMG" charset="0"/>
              </a:rPr>
              <a:t>OBJECTS MENTIONED IN SCIENCE MUSEUM GROUP JOURNAL</a:t>
            </a:r>
            <a:endParaRPr lang="en-US" sz="2000" b="1" dirty="0">
              <a:latin typeface="SMG" charset="0"/>
              <a:ea typeface="SMG" charset="0"/>
              <a:cs typeface="SMG" charset="0"/>
            </a:endParaRPr>
          </a:p>
        </p:txBody>
      </p:sp>
      <p:pic>
        <p:nvPicPr>
          <p:cNvPr id="10" name="Picture 9">
            <a:extLst>
              <a:ext uri="{FF2B5EF4-FFF2-40B4-BE49-F238E27FC236}">
                <a16:creationId xmlns:a16="http://schemas.microsoft.com/office/drawing/2014/main" id="{E9026982-11CF-4CA4-BE5F-9D08D1747196}"/>
              </a:ext>
            </a:extLst>
          </p:cNvPr>
          <p:cNvPicPr>
            <a:picLocks noChangeAspect="1"/>
          </p:cNvPicPr>
          <p:nvPr/>
        </p:nvPicPr>
        <p:blipFill rotWithShape="1">
          <a:blip r:embed="rId3"/>
          <a:srcRect r="13051"/>
          <a:stretch/>
        </p:blipFill>
        <p:spPr>
          <a:xfrm>
            <a:off x="94593" y="1484603"/>
            <a:ext cx="6016487" cy="5282108"/>
          </a:xfrm>
          <a:prstGeom prst="rect">
            <a:avLst/>
          </a:prstGeom>
        </p:spPr>
      </p:pic>
    </p:spTree>
    <p:extLst>
      <p:ext uri="{BB962C8B-B14F-4D97-AF65-F5344CB8AC3E}">
        <p14:creationId xmlns:p14="http://schemas.microsoft.com/office/powerpoint/2010/main" val="22782135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A35E40-C01D-4A38-8083-F6E3C3FBCD80}"/>
              </a:ext>
            </a:extLst>
          </p:cNvPr>
          <p:cNvPicPr>
            <a:picLocks noChangeAspect="1"/>
          </p:cNvPicPr>
          <p:nvPr/>
        </p:nvPicPr>
        <p:blipFill>
          <a:blip r:embed="rId2"/>
          <a:stretch>
            <a:fillRect/>
          </a:stretch>
        </p:blipFill>
        <p:spPr>
          <a:xfrm>
            <a:off x="3636325" y="1618592"/>
            <a:ext cx="8555675" cy="4546851"/>
          </a:xfrm>
          <a:prstGeom prst="rect">
            <a:avLst/>
          </a:prstGeom>
        </p:spPr>
      </p:pic>
      <p:sp>
        <p:nvSpPr>
          <p:cNvPr id="6" name="TextBox 5">
            <a:extLst>
              <a:ext uri="{FF2B5EF4-FFF2-40B4-BE49-F238E27FC236}">
                <a16:creationId xmlns:a16="http://schemas.microsoft.com/office/drawing/2014/main" id="{11B5CD73-58B9-4776-9039-1B59DF66F982}"/>
              </a:ext>
            </a:extLst>
          </p:cNvPr>
          <p:cNvSpPr txBox="1"/>
          <p:nvPr/>
        </p:nvSpPr>
        <p:spPr>
          <a:xfrm>
            <a:off x="447375" y="306751"/>
            <a:ext cx="7740184" cy="1231106"/>
          </a:xfrm>
          <a:prstGeom prst="rect">
            <a:avLst/>
          </a:prstGeom>
          <a:noFill/>
        </p:spPr>
        <p:txBody>
          <a:bodyPr wrap="square" lIns="0" tIns="0" rIns="0" bIns="0" rtlCol="0">
            <a:spAutoFit/>
          </a:bodyPr>
          <a:lstStyle/>
          <a:p>
            <a:r>
              <a:rPr lang="en-US" sz="4000" b="1" dirty="0">
                <a:latin typeface="SMG" charset="0"/>
                <a:ea typeface="SMG" charset="0"/>
                <a:cs typeface="SMG" charset="0"/>
              </a:rPr>
              <a:t>HISTORIC CATALOGUES OBJECT IDENTIFICATION</a:t>
            </a:r>
            <a:endParaRPr lang="en-US" sz="2000" b="1" dirty="0">
              <a:latin typeface="SMG" charset="0"/>
              <a:ea typeface="SMG" charset="0"/>
              <a:cs typeface="SMG" charset="0"/>
            </a:endParaRPr>
          </a:p>
        </p:txBody>
      </p:sp>
      <p:sp>
        <p:nvSpPr>
          <p:cNvPr id="7" name="TextBox 6">
            <a:extLst>
              <a:ext uri="{FF2B5EF4-FFF2-40B4-BE49-F238E27FC236}">
                <a16:creationId xmlns:a16="http://schemas.microsoft.com/office/drawing/2014/main" id="{DD737252-7F74-4E8D-9AAD-D4CD41F97CD2}"/>
              </a:ext>
            </a:extLst>
          </p:cNvPr>
          <p:cNvSpPr txBox="1"/>
          <p:nvPr/>
        </p:nvSpPr>
        <p:spPr>
          <a:xfrm>
            <a:off x="364246" y="1842268"/>
            <a:ext cx="3272079" cy="4985980"/>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GB" dirty="0">
                <a:latin typeface="SMG Light" charset="0"/>
                <a:ea typeface="SMG Light" charset="0"/>
                <a:cs typeface="SMG Light" charset="0"/>
              </a:rPr>
              <a:t>66 (out of 138) digitised historic catalogues identified</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11 historic catalogues transformed into digital datasets</a:t>
            </a:r>
          </a:p>
          <a:p>
            <a:pPr marL="285750" indent="-285750">
              <a:buFont typeface="Arial" panose="020B0604020202020204" pitchFamily="34" charset="0"/>
              <a:buChar char="•"/>
            </a:pP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2,346 historic catalogue entries identified and processed</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c, 1,500 objects matched to historic catalogue entries</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Platform comparing the information-richness of old and new entries</a:t>
            </a:r>
          </a:p>
        </p:txBody>
      </p:sp>
    </p:spTree>
    <p:extLst>
      <p:ext uri="{BB962C8B-B14F-4D97-AF65-F5344CB8AC3E}">
        <p14:creationId xmlns:p14="http://schemas.microsoft.com/office/powerpoint/2010/main" val="2041619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8AEDF-753A-3A6F-5B1A-1BF07FF7DC95}"/>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3289A72-473B-EFB3-384E-6943D636353B}"/>
              </a:ext>
            </a:extLst>
          </p:cNvPr>
          <p:cNvSpPr txBox="1"/>
          <p:nvPr/>
        </p:nvSpPr>
        <p:spPr>
          <a:xfrm>
            <a:off x="328088" y="284400"/>
            <a:ext cx="9226877" cy="615553"/>
          </a:xfrm>
          <a:prstGeom prst="rect">
            <a:avLst/>
          </a:prstGeom>
          <a:noFill/>
        </p:spPr>
        <p:txBody>
          <a:bodyPr wrap="square" lIns="0" tIns="0" rIns="0" bIns="0" rtlCol="0">
            <a:spAutoFit/>
          </a:bodyPr>
          <a:lstStyle/>
          <a:p>
            <a:r>
              <a:rPr lang="en-US" sz="4000" b="1" dirty="0">
                <a:latin typeface="SMG" charset="0"/>
                <a:ea typeface="SMG" charset="0"/>
                <a:cs typeface="SMG" charset="0"/>
              </a:rPr>
              <a:t>DAILY HERALD</a:t>
            </a:r>
          </a:p>
        </p:txBody>
      </p:sp>
      <p:sp>
        <p:nvSpPr>
          <p:cNvPr id="12" name="TextBox 11">
            <a:extLst>
              <a:ext uri="{FF2B5EF4-FFF2-40B4-BE49-F238E27FC236}">
                <a16:creationId xmlns:a16="http://schemas.microsoft.com/office/drawing/2014/main" id="{884F973D-781B-43BC-9E0B-B8DA80EAEFAF}"/>
              </a:ext>
            </a:extLst>
          </p:cNvPr>
          <p:cNvSpPr txBox="1"/>
          <p:nvPr/>
        </p:nvSpPr>
        <p:spPr>
          <a:xfrm>
            <a:off x="107577" y="1420730"/>
            <a:ext cx="5620560" cy="2215991"/>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GB" dirty="0">
                <a:latin typeface="SMG Light" charset="0"/>
                <a:ea typeface="SMG Light" charset="0"/>
                <a:cs typeface="SMG Light" charset="0"/>
              </a:rPr>
              <a:t>Photos published on Collections Online without captions (&amp; Unpublished photos)</a:t>
            </a:r>
          </a:p>
          <a:p>
            <a:pPr marL="285750" indent="-285750">
              <a:buFont typeface="Arial" panose="020B0604020202020204" pitchFamily="34" charset="0"/>
              <a:buChar char="•"/>
            </a:pP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Transcription of the backs of photographs (Gemini)</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Assessing accuracy and behaviour of tool</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Image size requirements – large images needed</a:t>
            </a:r>
          </a:p>
        </p:txBody>
      </p:sp>
      <p:sp>
        <p:nvSpPr>
          <p:cNvPr id="13" name="TextBox 12">
            <a:extLst>
              <a:ext uri="{FF2B5EF4-FFF2-40B4-BE49-F238E27FC236}">
                <a16:creationId xmlns:a16="http://schemas.microsoft.com/office/drawing/2014/main" id="{77EC6C0E-55CE-4CB5-87DB-F4C0CA59ACC9}"/>
              </a:ext>
            </a:extLst>
          </p:cNvPr>
          <p:cNvSpPr txBox="1"/>
          <p:nvPr/>
        </p:nvSpPr>
        <p:spPr>
          <a:xfrm>
            <a:off x="8751850" y="3972994"/>
            <a:ext cx="3388660" cy="2585323"/>
          </a:xfrm>
          <a:prstGeom prst="rect">
            <a:avLst/>
          </a:prstGeom>
          <a:noFill/>
        </p:spPr>
        <p:txBody>
          <a:bodyPr wrap="square">
            <a:spAutoFit/>
          </a:bodyPr>
          <a:lstStyle/>
          <a:p>
            <a:r>
              <a:rPr lang="en-GB" dirty="0"/>
              <a:t>1983-5236/80396</a:t>
            </a:r>
          </a:p>
          <a:p>
            <a:r>
              <a:rPr lang="en-GB" dirty="0">
                <a:highlight>
                  <a:srgbClr val="FFFF00"/>
                </a:highlight>
              </a:rPr>
              <a:t>WOODBINE.</a:t>
            </a:r>
            <a:r>
              <a:rPr lang="en-GB" dirty="0"/>
              <a:t> </a:t>
            </a:r>
            <a:r>
              <a:rPr lang="en-GB" dirty="0">
                <a:highlight>
                  <a:srgbClr val="FFFF00"/>
                </a:highlight>
              </a:rPr>
              <a:t>14.10.33.</a:t>
            </a:r>
          </a:p>
          <a:p>
            <a:r>
              <a:rPr lang="en-GB" dirty="0">
                <a:highlight>
                  <a:srgbClr val="FFFF00"/>
                </a:highlight>
              </a:rPr>
              <a:t>Arsenal v Newcastle. </a:t>
            </a:r>
            <a:r>
              <a:rPr lang="en-GB" dirty="0" err="1">
                <a:highlight>
                  <a:srgbClr val="FFFF00"/>
                </a:highlight>
              </a:rPr>
              <a:t>Mclnroy</a:t>
            </a:r>
            <a:r>
              <a:rPr lang="en-GB" dirty="0">
                <a:highlight>
                  <a:srgbClr val="FFFF00"/>
                </a:highlight>
              </a:rPr>
              <a:t> rushes out and saves from Arsenal Forward.</a:t>
            </a:r>
          </a:p>
          <a:p>
            <a:r>
              <a:rPr lang="en-GB" dirty="0"/>
              <a:t>Photograph.</a:t>
            </a:r>
          </a:p>
          <a:p>
            <a:r>
              <a:rPr lang="en-GB" dirty="0"/>
              <a:t>Number C4435</a:t>
            </a:r>
          </a:p>
          <a:p>
            <a:r>
              <a:rPr lang="en-GB" dirty="0"/>
              <a:t>TO BE QUOTED WHEN ORDERING</a:t>
            </a:r>
          </a:p>
          <a:p>
            <a:r>
              <a:rPr lang="en-GB" dirty="0"/>
              <a:t>WOODBINE</a:t>
            </a:r>
          </a:p>
        </p:txBody>
      </p:sp>
      <p:pic>
        <p:nvPicPr>
          <p:cNvPr id="8" name="Picture 7">
            <a:extLst>
              <a:ext uri="{FF2B5EF4-FFF2-40B4-BE49-F238E27FC236}">
                <a16:creationId xmlns:a16="http://schemas.microsoft.com/office/drawing/2014/main" id="{40C983BC-5E60-4549-BDA6-5CCC344E6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762" y="1410954"/>
            <a:ext cx="3145785" cy="2477306"/>
          </a:xfrm>
          <a:prstGeom prst="rect">
            <a:avLst/>
          </a:prstGeom>
        </p:spPr>
      </p:pic>
      <p:pic>
        <p:nvPicPr>
          <p:cNvPr id="15" name="Picture 14" descr="A group of men playing football&#10;&#10;Description automatically generated">
            <a:extLst>
              <a:ext uri="{FF2B5EF4-FFF2-40B4-BE49-F238E27FC236}">
                <a16:creationId xmlns:a16="http://schemas.microsoft.com/office/drawing/2014/main" id="{97FFC64D-87A3-40A8-A823-94A3DE8463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7797" y="1573580"/>
            <a:ext cx="2848305" cy="2152053"/>
          </a:xfrm>
          <a:prstGeom prst="rect">
            <a:avLst/>
          </a:prstGeom>
        </p:spPr>
      </p:pic>
      <p:sp>
        <p:nvSpPr>
          <p:cNvPr id="16" name="TextBox 15">
            <a:extLst>
              <a:ext uri="{FF2B5EF4-FFF2-40B4-BE49-F238E27FC236}">
                <a16:creationId xmlns:a16="http://schemas.microsoft.com/office/drawing/2014/main" id="{6BC207EC-6BE2-474C-8F18-8E562873587A}"/>
              </a:ext>
            </a:extLst>
          </p:cNvPr>
          <p:cNvSpPr txBox="1"/>
          <p:nvPr/>
        </p:nvSpPr>
        <p:spPr>
          <a:xfrm>
            <a:off x="6795744" y="4007267"/>
            <a:ext cx="2049516" cy="2585323"/>
          </a:xfrm>
          <a:prstGeom prst="rect">
            <a:avLst/>
          </a:prstGeom>
          <a:noFill/>
        </p:spPr>
        <p:txBody>
          <a:bodyPr wrap="square">
            <a:spAutoFit/>
          </a:bodyPr>
          <a:lstStyle/>
          <a:p>
            <a:r>
              <a:rPr lang="en-GB" dirty="0"/>
              <a:t>TRANSCRIPTION OUTPUT FOR</a:t>
            </a:r>
          </a:p>
          <a:p>
            <a:r>
              <a:rPr lang="en-GB" dirty="0"/>
              <a:t>IMAGE </a:t>
            </a:r>
            <a:r>
              <a:rPr lang="en-GB" u="sng" dirty="0"/>
              <a:t>co8876935</a:t>
            </a:r>
            <a:r>
              <a:rPr lang="en-GB" dirty="0"/>
              <a:t> (</a:t>
            </a:r>
            <a:r>
              <a:rPr lang="en-GB" u="sng" dirty="0"/>
              <a:t>1983-5236/80386</a:t>
            </a:r>
            <a:r>
              <a:rPr lang="en-GB" dirty="0"/>
              <a:t>)</a:t>
            </a:r>
            <a:br>
              <a:rPr lang="en-GB" dirty="0"/>
            </a:br>
            <a:r>
              <a:rPr lang="en-GB" dirty="0"/>
              <a:t>Title: “</a:t>
            </a:r>
            <a:r>
              <a:rPr lang="en-US" dirty="0"/>
              <a:t>A photographic print of Sports, Football, League Matches, 1933”</a:t>
            </a:r>
            <a:endParaRPr lang="en-GB" dirty="0"/>
          </a:p>
        </p:txBody>
      </p:sp>
      <p:graphicFrame>
        <p:nvGraphicFramePr>
          <p:cNvPr id="2" name="Table 2">
            <a:extLst>
              <a:ext uri="{FF2B5EF4-FFF2-40B4-BE49-F238E27FC236}">
                <a16:creationId xmlns:a16="http://schemas.microsoft.com/office/drawing/2014/main" id="{7A70C486-9584-459A-8E38-E943DF2AB952}"/>
              </a:ext>
            </a:extLst>
          </p:cNvPr>
          <p:cNvGraphicFramePr>
            <a:graphicFrameLocks noGrp="1"/>
          </p:cNvGraphicFramePr>
          <p:nvPr>
            <p:extLst>
              <p:ext uri="{D42A27DB-BD31-4B8C-83A1-F6EECF244321}">
                <p14:modId xmlns:p14="http://schemas.microsoft.com/office/powerpoint/2010/main" val="1682356334"/>
              </p:ext>
            </p:extLst>
          </p:nvPr>
        </p:nvGraphicFramePr>
        <p:xfrm>
          <a:off x="50574" y="3972995"/>
          <a:ext cx="6745170" cy="2560320"/>
        </p:xfrm>
        <a:graphic>
          <a:graphicData uri="http://schemas.openxmlformats.org/drawingml/2006/table">
            <a:tbl>
              <a:tblPr firstRow="1" bandRow="1">
                <a:tableStyleId>{5C22544A-7EE6-4342-B048-85BDC9FD1C3A}</a:tableStyleId>
              </a:tblPr>
              <a:tblGrid>
                <a:gridCol w="2033846">
                  <a:extLst>
                    <a:ext uri="{9D8B030D-6E8A-4147-A177-3AD203B41FA5}">
                      <a16:colId xmlns:a16="http://schemas.microsoft.com/office/drawing/2014/main" val="2118472993"/>
                    </a:ext>
                  </a:extLst>
                </a:gridCol>
                <a:gridCol w="2025429">
                  <a:extLst>
                    <a:ext uri="{9D8B030D-6E8A-4147-A177-3AD203B41FA5}">
                      <a16:colId xmlns:a16="http://schemas.microsoft.com/office/drawing/2014/main" val="877298110"/>
                    </a:ext>
                  </a:extLst>
                </a:gridCol>
                <a:gridCol w="1508736">
                  <a:extLst>
                    <a:ext uri="{9D8B030D-6E8A-4147-A177-3AD203B41FA5}">
                      <a16:colId xmlns:a16="http://schemas.microsoft.com/office/drawing/2014/main" val="1146509462"/>
                    </a:ext>
                  </a:extLst>
                </a:gridCol>
                <a:gridCol w="1177159">
                  <a:extLst>
                    <a:ext uri="{9D8B030D-6E8A-4147-A177-3AD203B41FA5}">
                      <a16:colId xmlns:a16="http://schemas.microsoft.com/office/drawing/2014/main" val="2903122056"/>
                    </a:ext>
                  </a:extLst>
                </a:gridCol>
              </a:tblGrid>
              <a:tr h="358891">
                <a:tc>
                  <a:txBody>
                    <a:bodyPr/>
                    <a:lstStyle/>
                    <a:p>
                      <a:r>
                        <a:rPr lang="en-GB" dirty="0"/>
                        <a:t>Photographer</a:t>
                      </a:r>
                    </a:p>
                  </a:txBody>
                  <a:tcPr/>
                </a:tc>
                <a:tc>
                  <a:txBody>
                    <a:bodyPr/>
                    <a:lstStyle/>
                    <a:p>
                      <a:r>
                        <a:rPr lang="en-GB" dirty="0"/>
                        <a:t>Collections Online</a:t>
                      </a:r>
                    </a:p>
                  </a:txBody>
                  <a:tcPr/>
                </a:tc>
                <a:tc>
                  <a:txBody>
                    <a:bodyPr/>
                    <a:lstStyle/>
                    <a:p>
                      <a:r>
                        <a:rPr lang="en-GB" dirty="0"/>
                        <a:t>Transcription</a:t>
                      </a:r>
                    </a:p>
                  </a:txBody>
                  <a:tcPr/>
                </a:tc>
                <a:tc>
                  <a:txBody>
                    <a:bodyPr/>
                    <a:lstStyle/>
                    <a:p>
                      <a:r>
                        <a:rPr lang="en-GB" dirty="0"/>
                        <a:t>%</a:t>
                      </a:r>
                    </a:p>
                  </a:txBody>
                  <a:tcPr/>
                </a:tc>
                <a:extLst>
                  <a:ext uri="{0D108BD9-81ED-4DB2-BD59-A6C34878D82A}">
                    <a16:rowId xmlns:a16="http://schemas.microsoft.com/office/drawing/2014/main" val="1304299812"/>
                  </a:ext>
                </a:extLst>
              </a:tr>
              <a:tr h="358891">
                <a:tc>
                  <a:txBody>
                    <a:bodyPr/>
                    <a:lstStyle/>
                    <a:p>
                      <a:r>
                        <a:rPr lang="en-GB" dirty="0"/>
                        <a:t>James </a:t>
                      </a:r>
                      <a:r>
                        <a:rPr lang="en-GB" dirty="0" err="1"/>
                        <a:t>Jarche</a:t>
                      </a:r>
                      <a:endParaRPr lang="en-GB" dirty="0"/>
                    </a:p>
                  </a:txBody>
                  <a:tcPr/>
                </a:tc>
                <a:tc>
                  <a:txBody>
                    <a:bodyPr/>
                    <a:lstStyle/>
                    <a:p>
                      <a:r>
                        <a:rPr lang="en-GB" dirty="0"/>
                        <a:t>90</a:t>
                      </a:r>
                    </a:p>
                  </a:txBody>
                  <a:tcPr/>
                </a:tc>
                <a:tc>
                  <a:txBody>
                    <a:bodyPr/>
                    <a:lstStyle/>
                    <a:p>
                      <a:r>
                        <a:rPr lang="en-GB" dirty="0"/>
                        <a:t>812 (</a:t>
                      </a:r>
                      <a:r>
                        <a:rPr lang="en-GB" dirty="0">
                          <a:solidFill>
                            <a:schemeClr val="accent6">
                              <a:lumMod val="75000"/>
                            </a:schemeClr>
                          </a:solidFill>
                        </a:rPr>
                        <a:t>+722</a:t>
                      </a:r>
                      <a:r>
                        <a:rPr lang="en-GB" dirty="0"/>
                        <a:t>)</a:t>
                      </a:r>
                    </a:p>
                  </a:txBody>
                  <a:tcPr/>
                </a:tc>
                <a:tc>
                  <a:txBody>
                    <a:bodyPr/>
                    <a:lstStyle/>
                    <a:p>
                      <a:r>
                        <a:rPr lang="en-GB" dirty="0"/>
                        <a:t>(</a:t>
                      </a:r>
                      <a:r>
                        <a:rPr lang="en-GB" dirty="0">
                          <a:solidFill>
                            <a:schemeClr val="accent6">
                              <a:lumMod val="75000"/>
                            </a:schemeClr>
                          </a:solidFill>
                        </a:rPr>
                        <a:t>+802%</a:t>
                      </a:r>
                      <a:r>
                        <a:rPr lang="en-GB" dirty="0"/>
                        <a:t>)</a:t>
                      </a:r>
                    </a:p>
                  </a:txBody>
                  <a:tcPr/>
                </a:tc>
                <a:extLst>
                  <a:ext uri="{0D108BD9-81ED-4DB2-BD59-A6C34878D82A}">
                    <a16:rowId xmlns:a16="http://schemas.microsoft.com/office/drawing/2014/main" val="4156235667"/>
                  </a:ext>
                </a:extLst>
              </a:tr>
              <a:tr h="358891">
                <a:tc>
                  <a:txBody>
                    <a:bodyPr/>
                    <a:lstStyle/>
                    <a:p>
                      <a:r>
                        <a:rPr lang="en-GB" dirty="0"/>
                        <a:t>George Woodbine</a:t>
                      </a:r>
                    </a:p>
                  </a:txBody>
                  <a:tcPr/>
                </a:tc>
                <a:tc>
                  <a:txBody>
                    <a:bodyPr/>
                    <a:lstStyle/>
                    <a:p>
                      <a:r>
                        <a:rPr lang="en-GB" dirty="0"/>
                        <a:t>220</a:t>
                      </a:r>
                    </a:p>
                  </a:txBody>
                  <a:tcPr/>
                </a:tc>
                <a:tc>
                  <a:txBody>
                    <a:bodyPr/>
                    <a:lstStyle/>
                    <a:p>
                      <a:r>
                        <a:rPr lang="en-GB" dirty="0"/>
                        <a:t>983 (</a:t>
                      </a:r>
                      <a:r>
                        <a:rPr lang="en-GB" dirty="0">
                          <a:solidFill>
                            <a:schemeClr val="accent6">
                              <a:lumMod val="75000"/>
                            </a:schemeClr>
                          </a:solidFill>
                        </a:rPr>
                        <a:t>+763</a:t>
                      </a:r>
                      <a:r>
                        <a:rPr lang="en-GB" dirty="0"/>
                        <a:t>)</a:t>
                      </a:r>
                    </a:p>
                  </a:txBody>
                  <a:tcPr/>
                </a:tc>
                <a:tc>
                  <a:txBody>
                    <a:bodyPr/>
                    <a:lstStyle/>
                    <a:p>
                      <a:r>
                        <a:rPr lang="en-GB" dirty="0"/>
                        <a:t>(</a:t>
                      </a:r>
                      <a:r>
                        <a:rPr lang="en-GB" dirty="0">
                          <a:solidFill>
                            <a:schemeClr val="accent6">
                              <a:lumMod val="75000"/>
                            </a:schemeClr>
                          </a:solidFill>
                        </a:rPr>
                        <a:t>+346%</a:t>
                      </a:r>
                      <a:r>
                        <a:rPr lang="en-GB" dirty="0"/>
                        <a:t>)</a:t>
                      </a:r>
                    </a:p>
                  </a:txBody>
                  <a:tcPr/>
                </a:tc>
                <a:extLst>
                  <a:ext uri="{0D108BD9-81ED-4DB2-BD59-A6C34878D82A}">
                    <a16:rowId xmlns:a16="http://schemas.microsoft.com/office/drawing/2014/main" val="1996425224"/>
                  </a:ext>
                </a:extLst>
              </a:tr>
              <a:tr h="358891">
                <a:tc>
                  <a:txBody>
                    <a:bodyPr/>
                    <a:lstStyle/>
                    <a:p>
                      <a:r>
                        <a:rPr lang="en-GB" dirty="0"/>
                        <a:t>Edward </a:t>
                      </a:r>
                      <a:r>
                        <a:rPr lang="en-GB" dirty="0" err="1"/>
                        <a:t>Malindine</a:t>
                      </a:r>
                      <a:endParaRPr lang="en-GB" dirty="0"/>
                    </a:p>
                  </a:txBody>
                  <a:tcPr/>
                </a:tc>
                <a:tc>
                  <a:txBody>
                    <a:bodyPr/>
                    <a:lstStyle/>
                    <a:p>
                      <a:r>
                        <a:rPr lang="en-GB" dirty="0"/>
                        <a:t>126</a:t>
                      </a:r>
                    </a:p>
                  </a:txBody>
                  <a:tcPr/>
                </a:tc>
                <a:tc>
                  <a:txBody>
                    <a:bodyPr/>
                    <a:lstStyle/>
                    <a:p>
                      <a:r>
                        <a:rPr lang="en-GB" dirty="0"/>
                        <a:t>1920 (</a:t>
                      </a:r>
                      <a:r>
                        <a:rPr lang="en-GB" dirty="0">
                          <a:solidFill>
                            <a:schemeClr val="accent6">
                              <a:lumMod val="75000"/>
                            </a:schemeClr>
                          </a:solidFill>
                        </a:rPr>
                        <a:t>+1,794</a:t>
                      </a:r>
                      <a:r>
                        <a:rPr lang="en-GB" dirty="0"/>
                        <a:t>)</a:t>
                      </a:r>
                    </a:p>
                  </a:txBody>
                  <a:tcPr/>
                </a:tc>
                <a:tc>
                  <a:txBody>
                    <a:bodyPr/>
                    <a:lstStyle/>
                    <a:p>
                      <a:r>
                        <a:rPr lang="en-GB" dirty="0"/>
                        <a:t>(</a:t>
                      </a:r>
                      <a:r>
                        <a:rPr lang="en-GB" dirty="0">
                          <a:solidFill>
                            <a:schemeClr val="accent6">
                              <a:lumMod val="75000"/>
                            </a:schemeClr>
                          </a:solidFill>
                        </a:rPr>
                        <a:t>+1,423%</a:t>
                      </a:r>
                      <a:r>
                        <a:rPr lang="en-GB" dirty="0"/>
                        <a:t>)</a:t>
                      </a:r>
                    </a:p>
                  </a:txBody>
                  <a:tcPr/>
                </a:tc>
                <a:extLst>
                  <a:ext uri="{0D108BD9-81ED-4DB2-BD59-A6C34878D82A}">
                    <a16:rowId xmlns:a16="http://schemas.microsoft.com/office/drawing/2014/main" val="2709599797"/>
                  </a:ext>
                </a:extLst>
              </a:tr>
              <a:tr h="358891">
                <a:tc>
                  <a:txBody>
                    <a:bodyPr/>
                    <a:lstStyle/>
                    <a:p>
                      <a:r>
                        <a:rPr lang="en-GB" dirty="0"/>
                        <a:t>Leslie Cardew</a:t>
                      </a:r>
                    </a:p>
                  </a:txBody>
                  <a:tcPr/>
                </a:tc>
                <a:tc>
                  <a:txBody>
                    <a:bodyPr/>
                    <a:lstStyle/>
                    <a:p>
                      <a:r>
                        <a:rPr lang="en-GB" dirty="0"/>
                        <a:t>394</a:t>
                      </a:r>
                    </a:p>
                  </a:txBody>
                  <a:tcPr/>
                </a:tc>
                <a:tc>
                  <a:txBody>
                    <a:bodyPr/>
                    <a:lstStyle/>
                    <a:p>
                      <a:r>
                        <a:rPr lang="en-GB" dirty="0"/>
                        <a:t>1836 (</a:t>
                      </a:r>
                      <a:r>
                        <a:rPr lang="en-GB" dirty="0">
                          <a:solidFill>
                            <a:schemeClr val="accent6">
                              <a:lumMod val="75000"/>
                            </a:schemeClr>
                          </a:solidFill>
                        </a:rPr>
                        <a:t>+1,442</a:t>
                      </a:r>
                      <a:r>
                        <a:rPr lang="en-GB" dirty="0"/>
                        <a:t>)</a:t>
                      </a:r>
                    </a:p>
                  </a:txBody>
                  <a:tcPr/>
                </a:tc>
                <a:tc>
                  <a:txBody>
                    <a:bodyPr/>
                    <a:lstStyle/>
                    <a:p>
                      <a:r>
                        <a:rPr lang="en-GB" dirty="0"/>
                        <a:t>(</a:t>
                      </a:r>
                      <a:r>
                        <a:rPr lang="en-GB" dirty="0">
                          <a:solidFill>
                            <a:schemeClr val="accent6">
                              <a:lumMod val="75000"/>
                            </a:schemeClr>
                          </a:solidFill>
                        </a:rPr>
                        <a:t>+465%</a:t>
                      </a:r>
                      <a:r>
                        <a:rPr lang="en-GB" dirty="0"/>
                        <a:t>)</a:t>
                      </a:r>
                    </a:p>
                  </a:txBody>
                  <a:tcPr/>
                </a:tc>
                <a:extLst>
                  <a:ext uri="{0D108BD9-81ED-4DB2-BD59-A6C34878D82A}">
                    <a16:rowId xmlns:a16="http://schemas.microsoft.com/office/drawing/2014/main" val="2208558758"/>
                  </a:ext>
                </a:extLst>
              </a:tr>
              <a:tr h="358891">
                <a:tc>
                  <a:txBody>
                    <a:bodyPr/>
                    <a:lstStyle/>
                    <a:p>
                      <a:r>
                        <a:rPr lang="en-GB" dirty="0" err="1"/>
                        <a:t>Saidman</a:t>
                      </a:r>
                      <a:endParaRPr lang="en-GB" dirty="0"/>
                    </a:p>
                  </a:txBody>
                  <a:tcPr/>
                </a:tc>
                <a:tc>
                  <a:txBody>
                    <a:bodyPr/>
                    <a:lstStyle/>
                    <a:p>
                      <a:r>
                        <a:rPr lang="en-GB" dirty="0"/>
                        <a:t>850</a:t>
                      </a:r>
                    </a:p>
                  </a:txBody>
                  <a:tcPr/>
                </a:tc>
                <a:tc>
                  <a:txBody>
                    <a:bodyPr/>
                    <a:lstStyle/>
                    <a:p>
                      <a:r>
                        <a:rPr lang="en-GB" dirty="0"/>
                        <a:t>969 (</a:t>
                      </a:r>
                      <a:r>
                        <a:rPr lang="en-GB" dirty="0">
                          <a:solidFill>
                            <a:schemeClr val="accent6">
                              <a:lumMod val="75000"/>
                            </a:schemeClr>
                          </a:solidFill>
                        </a:rPr>
                        <a:t>+119</a:t>
                      </a:r>
                      <a:r>
                        <a:rPr lang="en-GB" dirty="0"/>
                        <a:t>)</a:t>
                      </a:r>
                    </a:p>
                  </a:txBody>
                  <a:tcPr/>
                </a:tc>
                <a:tc>
                  <a:txBody>
                    <a:bodyPr/>
                    <a:lstStyle/>
                    <a:p>
                      <a:r>
                        <a:rPr lang="en-GB" dirty="0"/>
                        <a:t>(</a:t>
                      </a:r>
                      <a:r>
                        <a:rPr lang="en-GB" dirty="0">
                          <a:solidFill>
                            <a:schemeClr val="accent6">
                              <a:lumMod val="75000"/>
                            </a:schemeClr>
                          </a:solidFill>
                        </a:rPr>
                        <a:t>+14%</a:t>
                      </a:r>
                      <a:r>
                        <a:rPr lang="en-GB" dirty="0"/>
                        <a:t>)</a:t>
                      </a:r>
                    </a:p>
                  </a:txBody>
                  <a:tcPr/>
                </a:tc>
                <a:extLst>
                  <a:ext uri="{0D108BD9-81ED-4DB2-BD59-A6C34878D82A}">
                    <a16:rowId xmlns:a16="http://schemas.microsoft.com/office/drawing/2014/main" val="144521358"/>
                  </a:ext>
                </a:extLst>
              </a:tr>
              <a:tr h="358891">
                <a:tc>
                  <a:txBody>
                    <a:bodyPr/>
                    <a:lstStyle/>
                    <a:p>
                      <a:r>
                        <a:rPr lang="en-GB" dirty="0"/>
                        <a:t>Reg Sayers</a:t>
                      </a:r>
                    </a:p>
                  </a:txBody>
                  <a:tcPr/>
                </a:tc>
                <a:tc>
                  <a:txBody>
                    <a:bodyPr/>
                    <a:lstStyle/>
                    <a:p>
                      <a:r>
                        <a:rPr lang="en-GB" dirty="0"/>
                        <a:t>118</a:t>
                      </a:r>
                    </a:p>
                  </a:txBody>
                  <a:tcPr/>
                </a:tc>
                <a:tc>
                  <a:txBody>
                    <a:bodyPr/>
                    <a:lstStyle/>
                    <a:p>
                      <a:r>
                        <a:rPr lang="en-GB" dirty="0"/>
                        <a:t>424 (</a:t>
                      </a:r>
                      <a:r>
                        <a:rPr lang="en-GB" dirty="0">
                          <a:solidFill>
                            <a:schemeClr val="accent6">
                              <a:lumMod val="75000"/>
                            </a:schemeClr>
                          </a:solidFill>
                        </a:rPr>
                        <a:t>+306</a:t>
                      </a:r>
                      <a:r>
                        <a:rPr lang="en-GB" dirty="0"/>
                        <a:t>)</a:t>
                      </a:r>
                    </a:p>
                  </a:txBody>
                  <a:tcPr/>
                </a:tc>
                <a:tc>
                  <a:txBody>
                    <a:bodyPr/>
                    <a:lstStyle/>
                    <a:p>
                      <a:r>
                        <a:rPr lang="en-GB" dirty="0"/>
                        <a:t>(</a:t>
                      </a:r>
                      <a:r>
                        <a:rPr lang="en-GB" dirty="0">
                          <a:solidFill>
                            <a:schemeClr val="accent6">
                              <a:lumMod val="75000"/>
                            </a:schemeClr>
                          </a:solidFill>
                        </a:rPr>
                        <a:t>+259%</a:t>
                      </a:r>
                      <a:r>
                        <a:rPr lang="en-GB" dirty="0"/>
                        <a:t>)</a:t>
                      </a:r>
                    </a:p>
                  </a:txBody>
                  <a:tcPr/>
                </a:tc>
                <a:extLst>
                  <a:ext uri="{0D108BD9-81ED-4DB2-BD59-A6C34878D82A}">
                    <a16:rowId xmlns:a16="http://schemas.microsoft.com/office/drawing/2014/main" val="1193287951"/>
                  </a:ext>
                </a:extLst>
              </a:tr>
            </a:tbl>
          </a:graphicData>
        </a:graphic>
      </p:graphicFrame>
    </p:spTree>
    <p:extLst>
      <p:ext uri="{BB962C8B-B14F-4D97-AF65-F5344CB8AC3E}">
        <p14:creationId xmlns:p14="http://schemas.microsoft.com/office/powerpoint/2010/main" val="1006147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8AEDF-753A-3A6F-5B1A-1BF07FF7DC95}"/>
            </a:ext>
          </a:extLst>
        </p:cNvPr>
        <p:cNvGrpSpPr/>
        <p:nvPr/>
      </p:nvGrpSpPr>
      <p:grpSpPr>
        <a:xfrm>
          <a:off x="0" y="0"/>
          <a:ext cx="0" cy="0"/>
          <a:chOff x="0" y="0"/>
          <a:chExt cx="0" cy="0"/>
        </a:xfrm>
      </p:grpSpPr>
      <p:pic>
        <p:nvPicPr>
          <p:cNvPr id="4" name="Picture 3" descr="A person in uniform spraying a person in a plane&#10;&#10;Description automatically generated">
            <a:extLst>
              <a:ext uri="{FF2B5EF4-FFF2-40B4-BE49-F238E27FC236}">
                <a16:creationId xmlns:a16="http://schemas.microsoft.com/office/drawing/2014/main" id="{C63E7652-6205-4915-BF16-63A22B9405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4790" y="284400"/>
            <a:ext cx="4187210" cy="3208477"/>
          </a:xfrm>
          <a:prstGeom prst="rect">
            <a:avLst/>
          </a:prstGeom>
        </p:spPr>
      </p:pic>
      <p:pic>
        <p:nvPicPr>
          <p:cNvPr id="7" name="Picture 6" descr="A person in a uniform spraying a red object with a person in a hat&#10;&#10;Description automatically generated">
            <a:extLst>
              <a:ext uri="{FF2B5EF4-FFF2-40B4-BE49-F238E27FC236}">
                <a16:creationId xmlns:a16="http://schemas.microsoft.com/office/drawing/2014/main" id="{94D20F0D-5287-4165-AFFF-B84A066A9080}"/>
              </a:ext>
            </a:extLst>
          </p:cNvPr>
          <p:cNvPicPr>
            <a:picLocks noChangeAspect="1"/>
          </p:cNvPicPr>
          <p:nvPr/>
        </p:nvPicPr>
        <p:blipFill rotWithShape="1">
          <a:blip r:embed="rId3">
            <a:extLst>
              <a:ext uri="{28A0092B-C50C-407E-A947-70E740481C1C}">
                <a14:useLocalDpi xmlns:a14="http://schemas.microsoft.com/office/drawing/2010/main" val="0"/>
              </a:ext>
            </a:extLst>
          </a:blip>
          <a:srcRect l="12952" t="13887" r="4221"/>
          <a:stretch/>
        </p:blipFill>
        <p:spPr>
          <a:xfrm>
            <a:off x="4586144" y="523885"/>
            <a:ext cx="3632487" cy="3025494"/>
          </a:xfrm>
          <a:prstGeom prst="rect">
            <a:avLst/>
          </a:prstGeom>
        </p:spPr>
      </p:pic>
      <p:sp>
        <p:nvSpPr>
          <p:cNvPr id="6" name="TextBox 5">
            <a:extLst>
              <a:ext uri="{FF2B5EF4-FFF2-40B4-BE49-F238E27FC236}">
                <a16:creationId xmlns:a16="http://schemas.microsoft.com/office/drawing/2014/main" id="{D3289A72-473B-EFB3-384E-6943D636353B}"/>
              </a:ext>
            </a:extLst>
          </p:cNvPr>
          <p:cNvSpPr txBox="1"/>
          <p:nvPr/>
        </p:nvSpPr>
        <p:spPr>
          <a:xfrm>
            <a:off x="328088" y="284400"/>
            <a:ext cx="9226877" cy="615553"/>
          </a:xfrm>
          <a:prstGeom prst="rect">
            <a:avLst/>
          </a:prstGeom>
          <a:noFill/>
        </p:spPr>
        <p:txBody>
          <a:bodyPr wrap="square" lIns="0" tIns="0" rIns="0" bIns="0" rtlCol="0">
            <a:spAutoFit/>
          </a:bodyPr>
          <a:lstStyle/>
          <a:p>
            <a:r>
              <a:rPr lang="en-US" sz="4000" b="1" dirty="0">
                <a:latin typeface="SMG" charset="0"/>
                <a:ea typeface="SMG" charset="0"/>
                <a:cs typeface="SMG" charset="0"/>
              </a:rPr>
              <a:t>DAILY HERALD</a:t>
            </a:r>
          </a:p>
        </p:txBody>
      </p:sp>
      <p:sp>
        <p:nvSpPr>
          <p:cNvPr id="12" name="TextBox 11">
            <a:extLst>
              <a:ext uri="{FF2B5EF4-FFF2-40B4-BE49-F238E27FC236}">
                <a16:creationId xmlns:a16="http://schemas.microsoft.com/office/drawing/2014/main" id="{884F973D-781B-43BC-9E0B-B8DA80EAEFAF}"/>
              </a:ext>
            </a:extLst>
          </p:cNvPr>
          <p:cNvSpPr txBox="1"/>
          <p:nvPr/>
        </p:nvSpPr>
        <p:spPr>
          <a:xfrm>
            <a:off x="184186" y="1143761"/>
            <a:ext cx="4306767" cy="5539978"/>
          </a:xfrm>
          <a:prstGeom prst="rect">
            <a:avLst/>
          </a:prstGeom>
          <a:noFill/>
        </p:spPr>
        <p:txBody>
          <a:bodyPr wrap="square" lIns="0" tIns="0" rIns="0" bIns="0" rtlCol="0">
            <a:spAutoFit/>
          </a:bodyPr>
          <a:lstStyle/>
          <a:p>
            <a:pPr marL="285750" indent="-285750">
              <a:buFont typeface="Arial" panose="020B0604020202020204" pitchFamily="34" charset="0"/>
              <a:buChar char="•"/>
            </a:pPr>
            <a:r>
              <a:rPr lang="en-GB" dirty="0">
                <a:latin typeface="SMG Light" charset="0"/>
                <a:ea typeface="SMG Light" charset="0"/>
                <a:cs typeface="SMG Light" charset="0"/>
              </a:rPr>
              <a:t>Detection of visual elements on the front of images (Segment Anything 3 by Meta)</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Better discoverability &amp; easier identification of items for commercial purposes (SSPL)</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Detecting (and classifying) stamps on backs of photographs</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Helping copyright identification</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Identifying entities (e.g. location names, people names, dates, events etc.) mentioned in transcriptions</a:t>
            </a:r>
            <a:br>
              <a:rPr lang="en-GB" dirty="0">
                <a:latin typeface="SMG Light" charset="0"/>
                <a:ea typeface="SMG Light" charset="0"/>
                <a:cs typeface="SMG Light" charset="0"/>
              </a:rPr>
            </a:br>
            <a:endParaRPr lang="en-GB" dirty="0">
              <a:latin typeface="SMG Light" charset="0"/>
              <a:ea typeface="SMG Light" charset="0"/>
              <a:cs typeface="SMG Light" charset="0"/>
            </a:endParaRPr>
          </a:p>
          <a:p>
            <a:pPr marL="285750" indent="-285750">
              <a:buFont typeface="Arial" panose="020B0604020202020204" pitchFamily="34" charset="0"/>
              <a:buChar char="•"/>
            </a:pPr>
            <a:r>
              <a:rPr lang="en-GB" dirty="0">
                <a:latin typeface="SMG Light" charset="0"/>
                <a:ea typeface="SMG Light" charset="0"/>
                <a:cs typeface="SMG Light" charset="0"/>
              </a:rPr>
              <a:t>Better search discoverability (information gap) &amp; identification of harmful content &amp; easier analysis</a:t>
            </a:r>
          </a:p>
        </p:txBody>
      </p:sp>
      <p:pic>
        <p:nvPicPr>
          <p:cNvPr id="14" name="Picture 13" descr="A document with a black border&#10;&#10;Description automatically generated">
            <a:extLst>
              <a:ext uri="{FF2B5EF4-FFF2-40B4-BE49-F238E27FC236}">
                <a16:creationId xmlns:a16="http://schemas.microsoft.com/office/drawing/2014/main" id="{55A32EC8-2E2C-4A02-974D-BBCFFEBFB2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1041" y="3608931"/>
            <a:ext cx="3968673" cy="3208477"/>
          </a:xfrm>
          <a:prstGeom prst="rect">
            <a:avLst/>
          </a:prstGeom>
        </p:spPr>
      </p:pic>
      <p:pic>
        <p:nvPicPr>
          <p:cNvPr id="10" name="Picture 9" descr="A person in white uniform holding a red gas can next to a person in a military uniform&#10;&#10;Description automatically generated">
            <a:extLst>
              <a:ext uri="{FF2B5EF4-FFF2-40B4-BE49-F238E27FC236}">
                <a16:creationId xmlns:a16="http://schemas.microsoft.com/office/drawing/2014/main" id="{B9684A6E-A5BF-4F03-96BB-C3F531BFA8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9981" y="3428999"/>
            <a:ext cx="4092019" cy="3389223"/>
          </a:xfrm>
          <a:prstGeom prst="rect">
            <a:avLst/>
          </a:prstGeom>
        </p:spPr>
      </p:pic>
    </p:spTree>
    <p:extLst>
      <p:ext uri="{BB962C8B-B14F-4D97-AF65-F5344CB8AC3E}">
        <p14:creationId xmlns:p14="http://schemas.microsoft.com/office/powerpoint/2010/main" val="745685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
            <a:ext cx="12210585" cy="6865929"/>
          </a:xfrm>
          <a:prstGeom prst="rect">
            <a:avLst/>
          </a:prstGeom>
        </p:spPr>
      </p:pic>
      <p:sp>
        <p:nvSpPr>
          <p:cNvPr id="6" name="TextBox 5">
            <a:extLst>
              <a:ext uri="{FF2B5EF4-FFF2-40B4-BE49-F238E27FC236}">
                <a16:creationId xmlns:a16="http://schemas.microsoft.com/office/drawing/2014/main" id="{37FE6F85-3CCC-4314-940D-3E26AC2E927A}"/>
              </a:ext>
            </a:extLst>
          </p:cNvPr>
          <p:cNvSpPr txBox="1"/>
          <p:nvPr/>
        </p:nvSpPr>
        <p:spPr>
          <a:xfrm>
            <a:off x="399109" y="852862"/>
            <a:ext cx="10911042" cy="3323987"/>
          </a:xfrm>
          <a:prstGeom prst="rect">
            <a:avLst/>
          </a:prstGeom>
          <a:noFill/>
        </p:spPr>
        <p:txBody>
          <a:bodyPr wrap="square" lIns="0" tIns="0" rIns="0" bIns="0" rtlCol="0" anchor="t">
            <a:spAutoFit/>
          </a:bodyPr>
          <a:lstStyle/>
          <a:p>
            <a:r>
              <a:rPr lang="en-US" sz="7200" b="1" dirty="0">
                <a:solidFill>
                  <a:schemeClr val="bg1"/>
                </a:solidFill>
                <a:latin typeface="SMG"/>
                <a:ea typeface="SMG" charset="0"/>
                <a:cs typeface="SMG" charset="0"/>
              </a:rPr>
              <a:t>THANK YOU!</a:t>
            </a:r>
          </a:p>
          <a:p>
            <a:endParaRPr lang="en-US" sz="7200" b="1" dirty="0">
              <a:solidFill>
                <a:schemeClr val="bg1"/>
              </a:solidFill>
              <a:latin typeface="SMG"/>
              <a:ea typeface="SMG" charset="0"/>
              <a:cs typeface="SMG" charset="0"/>
            </a:endParaRPr>
          </a:p>
          <a:p>
            <a:r>
              <a:rPr lang="en-US" sz="7200" b="1" dirty="0">
                <a:solidFill>
                  <a:schemeClr val="bg1"/>
                </a:solidFill>
                <a:latin typeface="SMG"/>
                <a:ea typeface="SMG" charset="0"/>
                <a:cs typeface="SMG" charset="0"/>
              </a:rPr>
              <a:t>ANY QUESTIONS?</a:t>
            </a:r>
          </a:p>
        </p:txBody>
      </p:sp>
    </p:spTree>
    <p:extLst>
      <p:ext uri="{BB962C8B-B14F-4D97-AF65-F5344CB8AC3E}">
        <p14:creationId xmlns:p14="http://schemas.microsoft.com/office/powerpoint/2010/main" val="24796530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1346</TotalTime>
  <Words>635</Words>
  <Application>Microsoft Macintosh PowerPoint</Application>
  <PresentationFormat>Widescreen</PresentationFormat>
  <Paragraphs>143</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SMG</vt:lpstr>
      <vt:lpstr>SMG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Daniel Belteki</dc:creator>
  <cp:lastModifiedBy>Liudmila Lyagushkina</cp:lastModifiedBy>
  <cp:revision>2</cp:revision>
  <dcterms:created xsi:type="dcterms:W3CDTF">2025-11-26T20:23:40Z</dcterms:created>
  <dcterms:modified xsi:type="dcterms:W3CDTF">2026-02-04T15:12:59Z</dcterms:modified>
</cp:coreProperties>
</file>